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7.xml" ContentType="application/vnd.openxmlformats-officedocument.presentationml.notesSlide+xml"/>
  <Override PartName="/ppt/charts/chart4.xml" ContentType="application/vnd.openxmlformats-officedocument.drawingml.chart+xml"/>
  <Override PartName="/ppt/charts/chart5.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8.xml" ContentType="application/vnd.openxmlformats-officedocument.presentationml.notesSlide+xml"/>
  <Override PartName="/ppt/charts/chart6.xml" ContentType="application/vnd.openxmlformats-officedocument.drawingml.chart+xml"/>
  <Override PartName="/ppt/charts/style5.xml" ContentType="application/vnd.ms-office.chartstyle+xml"/>
  <Override PartName="/ppt/charts/colors5.xml" ContentType="application/vnd.ms-office.chartcolorstyle+xml"/>
  <Override PartName="/ppt/charts/chart7.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rts/chart8.xml" ContentType="application/vnd.openxmlformats-officedocument.drawingml.chart+xml"/>
  <Override PartName="/ppt/charts/style7.xml" ContentType="application/vnd.ms-office.chartstyle+xml"/>
  <Override PartName="/ppt/charts/colors7.xml" ContentType="application/vnd.ms-office.chartcolorstyle+xml"/>
  <Override PartName="/ppt/charts/chart9.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24.xml" ContentType="application/vnd.openxmlformats-officedocument.presentationml.notesSlide+xml"/>
  <Override PartName="/ppt/charts/chart10.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handoutMasterIdLst>
    <p:handoutMasterId r:id="rId33"/>
  </p:handoutMasterIdLst>
  <p:sldIdLst>
    <p:sldId id="458" r:id="rId2"/>
    <p:sldId id="488" r:id="rId3"/>
    <p:sldId id="445" r:id="rId4"/>
    <p:sldId id="461" r:id="rId5"/>
    <p:sldId id="491" r:id="rId6"/>
    <p:sldId id="490" r:id="rId7"/>
    <p:sldId id="463" r:id="rId8"/>
    <p:sldId id="464" r:id="rId9"/>
    <p:sldId id="466" r:id="rId10"/>
    <p:sldId id="467" r:id="rId11"/>
    <p:sldId id="468" r:id="rId12"/>
    <p:sldId id="469" r:id="rId13"/>
    <p:sldId id="471" r:id="rId14"/>
    <p:sldId id="485" r:id="rId15"/>
    <p:sldId id="493" r:id="rId16"/>
    <p:sldId id="470" r:id="rId17"/>
    <p:sldId id="473" r:id="rId18"/>
    <p:sldId id="474" r:id="rId19"/>
    <p:sldId id="475" r:id="rId20"/>
    <p:sldId id="476" r:id="rId21"/>
    <p:sldId id="482" r:id="rId22"/>
    <p:sldId id="477" r:id="rId23"/>
    <p:sldId id="480" r:id="rId24"/>
    <p:sldId id="479" r:id="rId25"/>
    <p:sldId id="478" r:id="rId26"/>
    <p:sldId id="481" r:id="rId27"/>
    <p:sldId id="483" r:id="rId28"/>
    <p:sldId id="494" r:id="rId29"/>
    <p:sldId id="484" r:id="rId30"/>
    <p:sldId id="486" r:id="rId31"/>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118" autoAdjust="0"/>
    <p:restoredTop sz="92639" autoAdjust="0"/>
  </p:normalViewPr>
  <p:slideViewPr>
    <p:cSldViewPr snapToGrid="0">
      <p:cViewPr varScale="1">
        <p:scale>
          <a:sx n="86" d="100"/>
          <a:sy n="86" d="100"/>
        </p:scale>
        <p:origin x="370" y="58"/>
      </p:cViewPr>
      <p:guideLst>
        <p:guide orient="horz" pos="2160"/>
        <p:guide pos="3840"/>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oleObject" Target="file:///C:\Users\cevremuhendisi\AppData\Local\Microsoft\Windows\INetCache\Content.Outlook\53VUJ0YQ\FR-SE&#199;K-053%20Spesifik%20Enerji%20Takip%20ve%20Analiz%20Formu_REV.00_2022.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oleObject" Target="file:///C:\Users\ntargan\Desktop\Copy%20of%20AsyaPort.xlsx" TargetMode="External"/><Relationship Id="rId2" Type="http://schemas.microsoft.com/office/2011/relationships/chartColorStyle" Target="colors9.xml"/><Relationship Id="rId1" Type="http://schemas.microsoft.com/office/2011/relationships/chartStyle" Target="style9.xml"/></Relationships>
</file>

<file path=ppt/charts/_rels/chart2.xml.rels><?xml version="1.0" encoding="UTF-8" standalone="yes"?>
<Relationships xmlns="http://schemas.openxmlformats.org/package/2006/relationships"><Relationship Id="rId3" Type="http://schemas.openxmlformats.org/officeDocument/2006/relationships/oleObject" Target="file:///C:\Users\cevremuhendisi\AppData\Local\Microsoft\Windows\INetCache\Content.Outlook\53VUJ0YQ\FR-SE&#199;K-053%20Spesifik%20Enerji%20Takip%20ve%20Analiz%20Formu_REV.00_2022.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Users\cevremuhendisi\AppData\Local\Microsoft\Windows\INetCache\Content.Outlook\53VUJ0YQ\FR-SE&#199;K-053%20Spesifik%20Enerji%20Takip%20ve%20Analiz%20Formu_REV.00_2022.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1" Type="http://schemas.openxmlformats.org/officeDocument/2006/relationships/oleObject" Target="file:///C:\Users\cevremuhendisi\AppData\Local\Microsoft\Windows\INetCache\Content.Outlook\53VUJ0YQ\2022%20at&#305;k%20beyan%20verileri.xls" TargetMode="External"/></Relationships>
</file>

<file path=ppt/charts/_rels/chart5.xml.rels><?xml version="1.0" encoding="UTF-8" standalone="yes"?>
<Relationships xmlns="http://schemas.openxmlformats.org/package/2006/relationships"><Relationship Id="rId3" Type="http://schemas.openxmlformats.org/officeDocument/2006/relationships/oleObject" Target="file:///C:\Users\cevremuhendisi\AppData\Local\Microsoft\Windows\INetCache\Content.Outlook\53VUJ0YQ\2022%20at&#305;k%20beyan%20verileri.xls" TargetMode="External"/><Relationship Id="rId2" Type="http://schemas.microsoft.com/office/2011/relationships/chartColorStyle" Target="colors4.xml"/><Relationship Id="rId1" Type="http://schemas.microsoft.com/office/2011/relationships/chartStyle" Target="style4.xml"/></Relationships>
</file>

<file path=ppt/charts/_rels/chart6.xml.rels><?xml version="1.0" encoding="UTF-8" standalone="yes"?>
<Relationships xmlns="http://schemas.openxmlformats.org/package/2006/relationships"><Relationship Id="rId3" Type="http://schemas.openxmlformats.org/officeDocument/2006/relationships/oleObject" Target="file:///C:\Users\ntargan\AppData\Local\Microsoft\Windows\INetCache\Content.Outlook\0F76U1VT\ASYAPORT%20ATIK%20KAYIT%20EXCEL.xlsx" TargetMode="External"/><Relationship Id="rId2" Type="http://schemas.microsoft.com/office/2011/relationships/chartColorStyle" Target="colors5.xml"/><Relationship Id="rId1" Type="http://schemas.microsoft.com/office/2011/relationships/chartStyle" Target="style5.xml"/></Relationships>
</file>

<file path=ppt/charts/_rels/chart7.xml.rels><?xml version="1.0" encoding="UTF-8" standalone="yes"?>
<Relationships xmlns="http://schemas.openxmlformats.org/package/2006/relationships"><Relationship Id="rId3" Type="http://schemas.openxmlformats.org/officeDocument/2006/relationships/oleObject" Target="file:///C:\Users\ntargan\AppData\Local\Microsoft\Windows\INetCache\Content.Outlook\0F76U1VT\ASYAPORT%20ATIK%20KAYIT%20EXCEL.xlsx" TargetMode="External"/><Relationship Id="rId2" Type="http://schemas.microsoft.com/office/2011/relationships/chartColorStyle" Target="colors6.xml"/><Relationship Id="rId1" Type="http://schemas.microsoft.com/office/2011/relationships/chartStyle" Target="style6.xml"/></Relationships>
</file>

<file path=ppt/charts/_rels/chart8.xml.rels><?xml version="1.0" encoding="UTF-8" standalone="yes"?>
<Relationships xmlns="http://schemas.openxmlformats.org/package/2006/relationships"><Relationship Id="rId3" Type="http://schemas.openxmlformats.org/officeDocument/2006/relationships/oleObject" Target="file:///C:\Users\ntargan\Desktop\Copy%20of%20AsyaPort.xlsx" TargetMode="External"/><Relationship Id="rId2" Type="http://schemas.microsoft.com/office/2011/relationships/chartColorStyle" Target="colors7.xml"/><Relationship Id="rId1" Type="http://schemas.microsoft.com/office/2011/relationships/chartStyle" Target="style7.xml"/></Relationships>
</file>

<file path=ppt/charts/_rels/chart9.xml.rels><?xml version="1.0" encoding="UTF-8" standalone="yes"?>
<Relationships xmlns="http://schemas.openxmlformats.org/package/2006/relationships"><Relationship Id="rId3" Type="http://schemas.openxmlformats.org/officeDocument/2006/relationships/oleObject" Target="file:///C:\Users\ntargan\Desktop\Copy%20of%20AsyaPort.xlsx" TargetMode="External"/><Relationship Id="rId2" Type="http://schemas.microsoft.com/office/2011/relationships/chartColorStyle" Target="colors8.xml"/><Relationship Id="rId1" Type="http://schemas.microsoft.com/office/2011/relationships/chartStyle" Target="style8.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a:t>Electricity Consumption (kWh) By Years</a:t>
            </a:r>
            <a:endParaRPr lang="en-GB"/>
          </a:p>
          <a:p>
            <a:pPr>
              <a:defRPr/>
            </a:pPr>
            <a:endParaRPr lang="en-GB"/>
          </a:p>
        </c:rich>
      </c:tx>
      <c:layout>
        <c:manualLayout>
          <c:xMode val="edge"/>
          <c:yMode val="edge"/>
          <c:x val="0.19609564552955189"/>
          <c:y val="0"/>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tr-TR"/>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16485905736338721"/>
          <c:y val="0.23694592250970711"/>
          <c:w val="0.81777515592011329"/>
          <c:h val="0.66660875456765356"/>
        </c:manualLayout>
      </c:layout>
      <c:bar3DChart>
        <c:barDir val="col"/>
        <c:grouping val="clustered"/>
        <c:varyColors val="0"/>
        <c:ser>
          <c:idx val="0"/>
          <c:order val="0"/>
          <c:tx>
            <c:strRef>
              <c:f>COMPARISON!$A$2</c:f>
              <c:strCache>
                <c:ptCount val="1"/>
                <c:pt idx="0">
                  <c:v>Electricity (kWh)</c:v>
                </c:pt>
              </c:strCache>
            </c:strRef>
          </c:tx>
          <c:spPr>
            <a:solidFill>
              <a:schemeClr val="accent1"/>
            </a:solidFill>
            <a:ln>
              <a:noFill/>
            </a:ln>
            <a:effectLst/>
            <a:sp3d/>
          </c:spPr>
          <c:invertIfNegative val="0"/>
          <c:dPt>
            <c:idx val="0"/>
            <c:invertIfNegative val="0"/>
            <c:bubble3D val="0"/>
            <c:spPr>
              <a:solidFill>
                <a:schemeClr val="accent1"/>
              </a:solidFill>
              <a:ln>
                <a:noFill/>
              </a:ln>
              <a:effectLst/>
              <a:sp3d/>
            </c:spPr>
            <c:extLst>
              <c:ext xmlns:c16="http://schemas.microsoft.com/office/drawing/2014/chart" uri="{C3380CC4-5D6E-409C-BE32-E72D297353CC}">
                <c16:uniqueId val="{00000003-11C8-45C2-9ED2-3DE642E0C80F}"/>
              </c:ext>
            </c:extLst>
          </c:dPt>
          <c:cat>
            <c:numRef>
              <c:f>COMPARISON!$B$1:$H$1</c:f>
              <c:numCache>
                <c:formatCode>General</c:formatCode>
                <c:ptCount val="5"/>
                <c:pt idx="0">
                  <c:v>2018</c:v>
                </c:pt>
                <c:pt idx="1">
                  <c:v>2019</c:v>
                </c:pt>
                <c:pt idx="2">
                  <c:v>2020</c:v>
                </c:pt>
                <c:pt idx="3">
                  <c:v>2021</c:v>
                </c:pt>
                <c:pt idx="4">
                  <c:v>2022</c:v>
                </c:pt>
              </c:numCache>
              <c:extLst/>
            </c:numRef>
          </c:cat>
          <c:val>
            <c:numRef>
              <c:f>COMPARISON!$B$2:$H$2</c:f>
              <c:numCache>
                <c:formatCode>#,##0;[Red]#,##0</c:formatCode>
                <c:ptCount val="5"/>
                <c:pt idx="0">
                  <c:v>13806714.799999999</c:v>
                </c:pt>
                <c:pt idx="1">
                  <c:v>16098888.4</c:v>
                </c:pt>
                <c:pt idx="2">
                  <c:v>16620179.280000001</c:v>
                </c:pt>
                <c:pt idx="3">
                  <c:v>20858558</c:v>
                </c:pt>
                <c:pt idx="4">
                  <c:v>20538504.002</c:v>
                </c:pt>
              </c:numCache>
              <c:extLst/>
            </c:numRef>
          </c:val>
          <c:extLst>
            <c:ext xmlns:c16="http://schemas.microsoft.com/office/drawing/2014/chart" uri="{C3380CC4-5D6E-409C-BE32-E72D297353CC}">
              <c16:uniqueId val="{00000004-11C8-45C2-9ED2-3DE642E0C80F}"/>
            </c:ext>
          </c:extLst>
        </c:ser>
        <c:dLbls>
          <c:showLegendKey val="0"/>
          <c:showVal val="0"/>
          <c:showCatName val="0"/>
          <c:showSerName val="0"/>
          <c:showPercent val="0"/>
          <c:showBubbleSize val="0"/>
        </c:dLbls>
        <c:gapWidth val="150"/>
        <c:shape val="box"/>
        <c:axId val="254399856"/>
        <c:axId val="254400248"/>
        <c:axId val="0"/>
      </c:bar3DChart>
      <c:catAx>
        <c:axId val="254399856"/>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tr-TR"/>
          </a:p>
        </c:txPr>
        <c:crossAx val="254400248"/>
        <c:crosses val="autoZero"/>
        <c:auto val="1"/>
        <c:lblAlgn val="ctr"/>
        <c:lblOffset val="100"/>
        <c:noMultiLvlLbl val="0"/>
      </c:catAx>
      <c:valAx>
        <c:axId val="254400248"/>
        <c:scaling>
          <c:orientation val="minMax"/>
        </c:scaling>
        <c:delete val="0"/>
        <c:axPos val="l"/>
        <c:majorGridlines>
          <c:spPr>
            <a:ln w="9525" cap="flat" cmpd="sng" algn="ctr">
              <a:solidFill>
                <a:schemeClr val="tx1">
                  <a:lumMod val="15000"/>
                  <a:lumOff val="85000"/>
                </a:schemeClr>
              </a:solidFill>
              <a:round/>
            </a:ln>
            <a:effectLst/>
          </c:spPr>
        </c:majorGridlines>
        <c:numFmt formatCode="#,##0;[Red]#,##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tr-TR"/>
          </a:p>
        </c:txPr>
        <c:crossAx val="25439985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tr-TR"/>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r>
              <a:rPr lang="en-GB" sz="1800" b="1" i="0" baseline="0" dirty="0">
                <a:effectLst/>
              </a:rPr>
              <a:t>2022 Emissions per source (kg CO2)</a:t>
            </a:r>
            <a:endParaRPr lang="en-GB" dirty="0">
              <a:effectLst/>
            </a:endParaRPr>
          </a:p>
        </c:rich>
      </c:tx>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endParaRPr lang="tr-TR"/>
        </a:p>
      </c:txPr>
    </c:title>
    <c:autoTitleDeleted val="0"/>
    <c:plotArea>
      <c:layout/>
      <c:doughnutChart>
        <c:varyColors val="1"/>
        <c:ser>
          <c:idx val="0"/>
          <c:order val="0"/>
          <c:dPt>
            <c:idx val="0"/>
            <c:bubble3D val="0"/>
            <c:spPr>
              <a:solidFill>
                <a:schemeClr val="accent1"/>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376B-4F42-B428-7D66E1A8B0B5}"/>
              </c:ext>
            </c:extLst>
          </c:dPt>
          <c:dPt>
            <c:idx val="1"/>
            <c:bubble3D val="0"/>
            <c:spPr>
              <a:solidFill>
                <a:schemeClr val="accent2"/>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376B-4F42-B428-7D66E1A8B0B5}"/>
              </c:ext>
            </c:extLst>
          </c:dPt>
          <c:dPt>
            <c:idx val="2"/>
            <c:bubble3D val="0"/>
            <c:spPr>
              <a:solidFill>
                <a:schemeClr val="accent3"/>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376B-4F42-B428-7D66E1A8B0B5}"/>
              </c:ext>
            </c:extLst>
          </c:dPt>
          <c:dPt>
            <c:idx val="3"/>
            <c:bubble3D val="0"/>
            <c:spPr>
              <a:solidFill>
                <a:schemeClr val="accent4"/>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7-376B-4F42-B428-7D66E1A8B0B5}"/>
              </c:ext>
            </c:extLst>
          </c:dPt>
          <c:dPt>
            <c:idx val="4"/>
            <c:bubble3D val="0"/>
            <c:spPr>
              <a:solidFill>
                <a:schemeClr val="accent5"/>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9-376B-4F42-B428-7D66E1A8B0B5}"/>
              </c:ext>
            </c:extLst>
          </c:dPt>
          <c:dPt>
            <c:idx val="5"/>
            <c:bubble3D val="0"/>
            <c:spPr>
              <a:solidFill>
                <a:schemeClr val="accent6"/>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B-376B-4F42-B428-7D66E1A8B0B5}"/>
              </c:ext>
            </c:extLst>
          </c:dPt>
          <c:dPt>
            <c:idx val="6"/>
            <c:bubble3D val="0"/>
            <c:spPr>
              <a:solidFill>
                <a:schemeClr val="accent1">
                  <a:lumMod val="60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D-376B-4F42-B428-7D66E1A8B0B5}"/>
              </c:ext>
            </c:extLst>
          </c:dPt>
          <c:dPt>
            <c:idx val="7"/>
            <c:bubble3D val="0"/>
            <c:spPr>
              <a:solidFill>
                <a:schemeClr val="accent2">
                  <a:lumMod val="60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F-376B-4F42-B428-7D66E1A8B0B5}"/>
              </c:ext>
            </c:extLst>
          </c:dPt>
          <c:dPt>
            <c:idx val="8"/>
            <c:bubble3D val="0"/>
            <c:spPr>
              <a:solidFill>
                <a:schemeClr val="accent3">
                  <a:lumMod val="60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11-376B-4F42-B428-7D66E1A8B0B5}"/>
              </c:ext>
            </c:extLst>
          </c:dPt>
          <c:dPt>
            <c:idx val="9"/>
            <c:bubble3D val="0"/>
            <c:spPr>
              <a:solidFill>
                <a:schemeClr val="accent4">
                  <a:lumMod val="60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13-376B-4F42-B428-7D66E1A8B0B5}"/>
              </c:ext>
            </c:extLst>
          </c:dPt>
          <c:dPt>
            <c:idx val="10"/>
            <c:bubble3D val="0"/>
            <c:spPr>
              <a:solidFill>
                <a:schemeClr val="accent5">
                  <a:lumMod val="60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15-376B-4F42-B428-7D66E1A8B0B5}"/>
              </c:ext>
            </c:extLst>
          </c:dPt>
          <c:dPt>
            <c:idx val="11"/>
            <c:bubble3D val="0"/>
            <c:spPr>
              <a:solidFill>
                <a:schemeClr val="accent6">
                  <a:lumMod val="60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17-376B-4F42-B428-7D66E1A8B0B5}"/>
              </c:ext>
            </c:extLst>
          </c:dPt>
          <c:dLbls>
            <c:dLbl>
              <c:idx val="0"/>
              <c:layout>
                <c:manualLayout>
                  <c:x val="0.13582149761274992"/>
                  <c:y val="-9.6022601855470888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376B-4F42-B428-7D66E1A8B0B5}"/>
                </c:ext>
              </c:extLst>
            </c:dLbl>
            <c:dLbl>
              <c:idx val="1"/>
              <c:layout>
                <c:manualLayout>
                  <c:x val="0.13163210120711272"/>
                  <c:y val="-7.8254212162737369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376B-4F42-B428-7D66E1A8B0B5}"/>
                </c:ext>
              </c:extLst>
            </c:dLbl>
            <c:dLbl>
              <c:idx val="2"/>
              <c:layout>
                <c:manualLayout>
                  <c:x val="0.16009733450276553"/>
                  <c:y val="-2.7808880051045533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376B-4F42-B428-7D66E1A8B0B5}"/>
                </c:ext>
              </c:extLst>
            </c:dLbl>
            <c:dLbl>
              <c:idx val="3"/>
              <c:layout>
                <c:manualLayout>
                  <c:x val="0.1682178602782558"/>
                  <c:y val="5.1626872605110917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376B-4F42-B428-7D66E1A8B0B5}"/>
                </c:ext>
              </c:extLst>
            </c:dLbl>
            <c:dLbl>
              <c:idx val="4"/>
              <c:layout>
                <c:manualLayout>
                  <c:x val="0.16865838642224723"/>
                  <c:y val="0.15585428912454538"/>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9-376B-4F42-B428-7D66E1A8B0B5}"/>
                </c:ext>
              </c:extLst>
            </c:dLbl>
            <c:dLbl>
              <c:idx val="5"/>
              <c:layout>
                <c:manualLayout>
                  <c:x val="6.6982691133176037E-2"/>
                  <c:y val="0.20351558004640605"/>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B-376B-4F42-B428-7D66E1A8B0B5}"/>
                </c:ext>
              </c:extLst>
            </c:dLbl>
            <c:dLbl>
              <c:idx val="6"/>
              <c:layout>
                <c:manualLayout>
                  <c:x val="-1.2148178422300841E-2"/>
                  <c:y val="0.19076225328588961"/>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D-376B-4F42-B428-7D66E1A8B0B5}"/>
                </c:ext>
              </c:extLst>
            </c:dLbl>
            <c:dLbl>
              <c:idx val="7"/>
              <c:layout>
                <c:manualLayout>
                  <c:x val="-0.11487462487754148"/>
                  <c:y val="0.12616414274647994"/>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F-376B-4F42-B428-7D66E1A8B0B5}"/>
                </c:ext>
              </c:extLst>
            </c:dLbl>
            <c:dLbl>
              <c:idx val="8"/>
              <c:layout>
                <c:manualLayout>
                  <c:x val="-0.11903533568238737"/>
                  <c:y val="8.9405038226841621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11-376B-4F42-B428-7D66E1A8B0B5}"/>
                </c:ext>
              </c:extLst>
            </c:dLbl>
            <c:dLbl>
              <c:idx val="9"/>
              <c:layout>
                <c:manualLayout>
                  <c:x val="-0.12359756282760255"/>
                  <c:y val="-2.6672944959853016E-3"/>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13-376B-4F42-B428-7D66E1A8B0B5}"/>
                </c:ext>
              </c:extLst>
            </c:dLbl>
            <c:dLbl>
              <c:idx val="10"/>
              <c:layout>
                <c:manualLayout>
                  <c:x val="-0.13024519760549752"/>
                  <c:y val="-0.10865934819855745"/>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15-376B-4F42-B428-7D66E1A8B0B5}"/>
                </c:ext>
              </c:extLst>
            </c:dLbl>
            <c:dLbl>
              <c:idx val="11"/>
              <c:layout>
                <c:manualLayout>
                  <c:x val="-1.5405852507073717E-3"/>
                  <c:y val="-0.14740094230013379"/>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17-376B-4F42-B428-7D66E1A8B0B5}"/>
                </c:ext>
              </c:extLst>
            </c:dLbl>
            <c:spPr>
              <a:solidFill>
                <a:schemeClr val="bg1"/>
              </a:solid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000" b="1" i="0" u="none" strike="noStrike" kern="1200" baseline="0">
                    <a:solidFill>
                      <a:sysClr val="windowText" lastClr="000000"/>
                    </a:solidFill>
                    <a:latin typeface="+mn-lt"/>
                    <a:ea typeface="+mn-ea"/>
                    <a:cs typeface="+mn-cs"/>
                  </a:defRPr>
                </a:pPr>
                <a:endParaRPr lang="tr-TR"/>
              </a:p>
            </c:txPr>
            <c:showLegendKey val="0"/>
            <c:showVal val="0"/>
            <c:showCatName val="1"/>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AsyaPort!$A$99:$A$110</c:f>
              <c:strCache>
                <c:ptCount val="12"/>
                <c:pt idx="0">
                  <c:v> Quay Crane   </c:v>
                </c:pt>
                <c:pt idx="1">
                  <c:v> eRTG </c:v>
                </c:pt>
                <c:pt idx="2">
                  <c:v> Mobile Harbour Cranes </c:v>
                </c:pt>
                <c:pt idx="3">
                  <c:v> Empty Container Handlers </c:v>
                </c:pt>
                <c:pt idx="4">
                  <c:v> Reach Stackers </c:v>
                </c:pt>
                <c:pt idx="5">
                  <c:v> Forklifts </c:v>
                </c:pt>
                <c:pt idx="6">
                  <c:v> Others </c:v>
                </c:pt>
                <c:pt idx="7">
                  <c:v> Prime Movers </c:v>
                </c:pt>
                <c:pt idx="8">
                  <c:v> Terminal Buildings   </c:v>
                </c:pt>
                <c:pt idx="9">
                  <c:v> Reefer Plugs  </c:v>
                </c:pt>
                <c:pt idx="10">
                  <c:v> Other Terminal Infrastructure </c:v>
                </c:pt>
                <c:pt idx="11">
                  <c:v> R410A,R407C, HFC134a </c:v>
                </c:pt>
              </c:strCache>
            </c:strRef>
          </c:cat>
          <c:val>
            <c:numRef>
              <c:f>AsyaPort!$G$99:$G$110</c:f>
              <c:numCache>
                <c:formatCode>_(* #,##0.0_);_(* \(#,##0.0\);_(* "-"??_);_(@_)</c:formatCode>
                <c:ptCount val="12"/>
                <c:pt idx="0">
                  <c:v>2901400.0198524902</c:v>
                </c:pt>
                <c:pt idx="1">
                  <c:v>1456580.2828651103</c:v>
                </c:pt>
                <c:pt idx="2">
                  <c:v>0</c:v>
                </c:pt>
                <c:pt idx="3">
                  <c:v>155684.23183690442</c:v>
                </c:pt>
                <c:pt idx="4">
                  <c:v>96545.828795972629</c:v>
                </c:pt>
                <c:pt idx="5">
                  <c:v>68901.715224079904</c:v>
                </c:pt>
                <c:pt idx="6">
                  <c:v>270682.91018176801</c:v>
                </c:pt>
                <c:pt idx="7">
                  <c:v>3454790.7489999998</c:v>
                </c:pt>
                <c:pt idx="8">
                  <c:v>233911.87768000001</c:v>
                </c:pt>
                <c:pt idx="9">
                  <c:v>1658409.1337969997</c:v>
                </c:pt>
                <c:pt idx="10" formatCode="General">
                  <c:v>1744024.1578500001</c:v>
                </c:pt>
                <c:pt idx="11">
                  <c:v>264067.75</c:v>
                </c:pt>
              </c:numCache>
            </c:numRef>
          </c:val>
          <c:extLst>
            <c:ext xmlns:c16="http://schemas.microsoft.com/office/drawing/2014/chart" uri="{C3380CC4-5D6E-409C-BE32-E72D297353CC}">
              <c16:uniqueId val="{00000018-376B-4F42-B428-7D66E1A8B0B5}"/>
            </c:ext>
          </c:extLst>
        </c:ser>
        <c:dLbls>
          <c:showLegendKey val="0"/>
          <c:showVal val="0"/>
          <c:showCatName val="0"/>
          <c:showSerName val="0"/>
          <c:showPercent val="1"/>
          <c:showBubbleSize val="0"/>
          <c:showLeaderLines val="1"/>
        </c:dLbls>
        <c:firstSliceAng val="0"/>
        <c:holeSize val="5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dk1">
          <a:lumMod val="25000"/>
          <a:lumOff val="75000"/>
        </a:schemeClr>
      </a:solidFill>
      <a:round/>
    </a:ln>
    <a:effectLst/>
  </c:spPr>
  <c:txPr>
    <a:bodyPr/>
    <a:lstStyle/>
    <a:p>
      <a:pPr>
        <a:defRPr/>
      </a:pPr>
      <a:endParaRPr lang="tr-TR"/>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t>LNG Consumption (kg of LNG) By Years</a:t>
            </a:r>
            <a:endParaRPr lang="en-GB" dirty="0"/>
          </a:p>
        </c:rich>
      </c:tx>
      <c:layout>
        <c:manualLayout>
          <c:xMode val="edge"/>
          <c:yMode val="edge"/>
          <c:x val="0.22536709231550014"/>
          <c:y val="4.3119004937984418E-3"/>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tr-TR"/>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10727205048426112"/>
          <c:y val="0.22649330553205121"/>
          <c:w val="0.87457369668903595"/>
          <c:h val="0.67557878261061155"/>
        </c:manualLayout>
      </c:layout>
      <c:bar3DChart>
        <c:barDir val="col"/>
        <c:grouping val="clustered"/>
        <c:varyColors val="0"/>
        <c:ser>
          <c:idx val="0"/>
          <c:order val="0"/>
          <c:tx>
            <c:strRef>
              <c:f>COMPARISON!$A$3</c:f>
              <c:strCache>
                <c:ptCount val="1"/>
                <c:pt idx="0">
                  <c:v>LNG (kg)</c:v>
                </c:pt>
              </c:strCache>
            </c:strRef>
          </c:tx>
          <c:spPr>
            <a:solidFill>
              <a:schemeClr val="accent1"/>
            </a:solidFill>
            <a:ln>
              <a:noFill/>
            </a:ln>
            <a:effectLst/>
            <a:sp3d/>
          </c:spPr>
          <c:invertIfNegative val="0"/>
          <c:dPt>
            <c:idx val="0"/>
            <c:invertIfNegative val="0"/>
            <c:bubble3D val="0"/>
            <c:spPr>
              <a:solidFill>
                <a:schemeClr val="accent1"/>
              </a:solidFill>
              <a:ln>
                <a:noFill/>
              </a:ln>
              <a:effectLst/>
              <a:sp3d/>
            </c:spPr>
            <c:extLst>
              <c:ext xmlns:c16="http://schemas.microsoft.com/office/drawing/2014/chart" uri="{C3380CC4-5D6E-409C-BE32-E72D297353CC}">
                <c16:uniqueId val="{00000003-7905-477E-80D8-B14B1E0DECDD}"/>
              </c:ext>
            </c:extLst>
          </c:dPt>
          <c:cat>
            <c:numRef>
              <c:f>COMPARISON!$B$1:$H$1</c:f>
              <c:numCache>
                <c:formatCode>General</c:formatCode>
                <c:ptCount val="5"/>
                <c:pt idx="0">
                  <c:v>2018</c:v>
                </c:pt>
                <c:pt idx="1">
                  <c:v>2019</c:v>
                </c:pt>
                <c:pt idx="2">
                  <c:v>2020</c:v>
                </c:pt>
                <c:pt idx="3">
                  <c:v>2021</c:v>
                </c:pt>
                <c:pt idx="4">
                  <c:v>2022</c:v>
                </c:pt>
              </c:numCache>
              <c:extLst/>
            </c:numRef>
          </c:cat>
          <c:val>
            <c:numRef>
              <c:f>COMPARISON!$B$3:$H$3</c:f>
              <c:numCache>
                <c:formatCode>#,##0;[Red]#,##0</c:formatCode>
                <c:ptCount val="5"/>
                <c:pt idx="0">
                  <c:v>1005150</c:v>
                </c:pt>
                <c:pt idx="1">
                  <c:v>1130500.01</c:v>
                </c:pt>
                <c:pt idx="2">
                  <c:v>1209310</c:v>
                </c:pt>
                <c:pt idx="3">
                  <c:v>1569000</c:v>
                </c:pt>
                <c:pt idx="4">
                  <c:v>1734550</c:v>
                </c:pt>
              </c:numCache>
              <c:extLst/>
            </c:numRef>
          </c:val>
          <c:extLst>
            <c:ext xmlns:c16="http://schemas.microsoft.com/office/drawing/2014/chart" uri="{C3380CC4-5D6E-409C-BE32-E72D297353CC}">
              <c16:uniqueId val="{00000004-7905-477E-80D8-B14B1E0DECDD}"/>
            </c:ext>
          </c:extLst>
        </c:ser>
        <c:dLbls>
          <c:showLegendKey val="0"/>
          <c:showVal val="0"/>
          <c:showCatName val="0"/>
          <c:showSerName val="0"/>
          <c:showPercent val="0"/>
          <c:showBubbleSize val="0"/>
        </c:dLbls>
        <c:gapWidth val="150"/>
        <c:shape val="box"/>
        <c:axId val="254404560"/>
        <c:axId val="254401424"/>
        <c:axId val="0"/>
      </c:bar3DChart>
      <c:catAx>
        <c:axId val="254404560"/>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tr-TR"/>
          </a:p>
        </c:txPr>
        <c:crossAx val="254401424"/>
        <c:crosses val="autoZero"/>
        <c:auto val="1"/>
        <c:lblAlgn val="ctr"/>
        <c:lblOffset val="100"/>
        <c:noMultiLvlLbl val="0"/>
      </c:catAx>
      <c:valAx>
        <c:axId val="254401424"/>
        <c:scaling>
          <c:orientation val="minMax"/>
        </c:scaling>
        <c:delete val="0"/>
        <c:axPos val="l"/>
        <c:majorGridlines>
          <c:spPr>
            <a:ln w="9525" cap="flat" cmpd="sng" algn="ctr">
              <a:solidFill>
                <a:schemeClr val="tx1">
                  <a:lumMod val="15000"/>
                  <a:lumOff val="85000"/>
                </a:schemeClr>
              </a:solidFill>
              <a:round/>
            </a:ln>
            <a:effectLst/>
          </c:spPr>
        </c:majorGridlines>
        <c:numFmt formatCode="#,##0;[Red]#,##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tr-TR"/>
          </a:p>
        </c:txPr>
        <c:crossAx val="25440456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tr-TR"/>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a:t>Diesel Consumption (Liters of Diesel) By Years</a:t>
            </a:r>
            <a:endParaRPr lang="en-GB"/>
          </a:p>
        </c:rich>
      </c:tx>
      <c:layout>
        <c:manualLayout>
          <c:xMode val="edge"/>
          <c:yMode val="edge"/>
          <c:x val="0.45947613691145761"/>
          <c:y val="1.8518518518518517E-2"/>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tr-TR"/>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COMPARISON!$A$6</c:f>
              <c:strCache>
                <c:ptCount val="1"/>
                <c:pt idx="0">
                  <c:v>DIESEL (Lt)</c:v>
                </c:pt>
              </c:strCache>
            </c:strRef>
          </c:tx>
          <c:spPr>
            <a:solidFill>
              <a:schemeClr val="accent1"/>
            </a:solidFill>
            <a:ln>
              <a:noFill/>
            </a:ln>
            <a:effectLst/>
            <a:sp3d/>
          </c:spPr>
          <c:invertIfNegative val="0"/>
          <c:dPt>
            <c:idx val="0"/>
            <c:invertIfNegative val="0"/>
            <c:bubble3D val="0"/>
            <c:spPr>
              <a:solidFill>
                <a:schemeClr val="accent1"/>
              </a:solidFill>
              <a:ln>
                <a:noFill/>
              </a:ln>
              <a:effectLst/>
              <a:sp3d/>
            </c:spPr>
            <c:extLst>
              <c:ext xmlns:c16="http://schemas.microsoft.com/office/drawing/2014/chart" uri="{C3380CC4-5D6E-409C-BE32-E72D297353CC}">
                <c16:uniqueId val="{00000003-2B27-4D37-BBBE-E96E83A126FB}"/>
              </c:ext>
            </c:extLst>
          </c:dPt>
          <c:cat>
            <c:numRef>
              <c:f>COMPARISON!$B$1:$H$1</c:f>
              <c:numCache>
                <c:formatCode>General</c:formatCode>
                <c:ptCount val="5"/>
                <c:pt idx="0">
                  <c:v>2018</c:v>
                </c:pt>
                <c:pt idx="1">
                  <c:v>2019</c:v>
                </c:pt>
                <c:pt idx="2">
                  <c:v>2020</c:v>
                </c:pt>
                <c:pt idx="3">
                  <c:v>2021</c:v>
                </c:pt>
                <c:pt idx="4">
                  <c:v>2022</c:v>
                </c:pt>
              </c:numCache>
              <c:extLst/>
            </c:numRef>
          </c:cat>
          <c:val>
            <c:numRef>
              <c:f>COMPARISON!$B$6:$H$6</c:f>
              <c:numCache>
                <c:formatCode>#,##0;[Red]#,##0</c:formatCode>
                <c:ptCount val="5"/>
                <c:pt idx="0">
                  <c:v>342627</c:v>
                </c:pt>
                <c:pt idx="1">
                  <c:v>336462</c:v>
                </c:pt>
                <c:pt idx="2">
                  <c:v>221971</c:v>
                </c:pt>
                <c:pt idx="3">
                  <c:v>239900</c:v>
                </c:pt>
                <c:pt idx="4">
                  <c:v>628076</c:v>
                </c:pt>
              </c:numCache>
              <c:extLst/>
            </c:numRef>
          </c:val>
          <c:extLst>
            <c:ext xmlns:c16="http://schemas.microsoft.com/office/drawing/2014/chart" uri="{C3380CC4-5D6E-409C-BE32-E72D297353CC}">
              <c16:uniqueId val="{00000006-2B27-4D37-BBBE-E96E83A126FB}"/>
            </c:ext>
          </c:extLst>
        </c:ser>
        <c:dLbls>
          <c:showLegendKey val="0"/>
          <c:showVal val="0"/>
          <c:showCatName val="0"/>
          <c:showSerName val="0"/>
          <c:showPercent val="0"/>
          <c:showBubbleSize val="0"/>
        </c:dLbls>
        <c:gapWidth val="150"/>
        <c:shape val="box"/>
        <c:axId val="255482768"/>
        <c:axId val="255481984"/>
        <c:axId val="0"/>
      </c:bar3DChart>
      <c:catAx>
        <c:axId val="255482768"/>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tr-TR"/>
          </a:p>
        </c:txPr>
        <c:crossAx val="255481984"/>
        <c:crosses val="autoZero"/>
        <c:auto val="1"/>
        <c:lblAlgn val="ctr"/>
        <c:lblOffset val="100"/>
        <c:noMultiLvlLbl val="0"/>
      </c:catAx>
      <c:valAx>
        <c:axId val="255481984"/>
        <c:scaling>
          <c:orientation val="minMax"/>
        </c:scaling>
        <c:delete val="0"/>
        <c:axPos val="l"/>
        <c:majorGridlines>
          <c:spPr>
            <a:ln w="9525" cap="flat" cmpd="sng" algn="ctr">
              <a:solidFill>
                <a:schemeClr val="tx1">
                  <a:lumMod val="15000"/>
                  <a:lumOff val="85000"/>
                </a:schemeClr>
              </a:solidFill>
              <a:round/>
            </a:ln>
            <a:effectLst/>
          </c:spPr>
        </c:majorGridlines>
        <c:numFmt formatCode="#,##0;[Red]#,##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tr-TR"/>
          </a:p>
        </c:txPr>
        <c:crossAx val="25548276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tr-TR"/>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marL="0" marR="0" lvl="0" indent="0" algn="ctr" defTabSz="914400" rtl="0" eaLnBrk="1" fontAlgn="auto" latinLnBrk="0" hangingPunct="1">
              <a:lnSpc>
                <a:spcPct val="100000"/>
              </a:lnSpc>
              <a:spcBef>
                <a:spcPts val="0"/>
              </a:spcBef>
              <a:spcAft>
                <a:spcPts val="0"/>
              </a:spcAft>
              <a:buClrTx/>
              <a:buSzTx/>
              <a:buFontTx/>
              <a:buNone/>
              <a:tabLst/>
              <a:defRPr sz="1800" b="1" i="0" u="none" strike="noStrike" kern="1200" baseline="0">
                <a:solidFill>
                  <a:sysClr val="windowText" lastClr="000000"/>
                </a:solidFill>
                <a:latin typeface="+mn-lt"/>
                <a:ea typeface="+mn-ea"/>
                <a:cs typeface="+mn-cs"/>
              </a:defRPr>
            </a:pPr>
            <a:r>
              <a:rPr lang="en-US" sz="1100" b="0" i="0" baseline="0" dirty="0">
                <a:effectLst/>
              </a:rPr>
              <a:t>HAZARDOUS WASTES SENT FOR DISPOSAL / RECYCLING, 2022</a:t>
            </a:r>
            <a:endParaRPr lang="en-GB" sz="1100" dirty="0">
              <a:effectLst/>
            </a:endParaRPr>
          </a:p>
          <a:p>
            <a:pPr marL="0" marR="0" lvl="0" indent="0" algn="ctr" defTabSz="914400" rtl="0" eaLnBrk="1" fontAlgn="auto" latinLnBrk="0" hangingPunct="1">
              <a:lnSpc>
                <a:spcPct val="100000"/>
              </a:lnSpc>
              <a:spcBef>
                <a:spcPts val="0"/>
              </a:spcBef>
              <a:spcAft>
                <a:spcPts val="0"/>
              </a:spcAft>
              <a:buClrTx/>
              <a:buSzTx/>
              <a:buFontTx/>
              <a:buNone/>
              <a:tabLst/>
              <a:defRPr sz="1800" b="1" i="0" u="none" strike="noStrike" kern="1200" baseline="0">
                <a:solidFill>
                  <a:sysClr val="windowText" lastClr="000000"/>
                </a:solidFill>
                <a:latin typeface="+mn-lt"/>
                <a:ea typeface="+mn-ea"/>
                <a:cs typeface="+mn-cs"/>
              </a:defRPr>
            </a:pPr>
            <a:endParaRPr lang="tr-TR" sz="1800" b="1" i="0" u="none" strike="noStrike" kern="1200" baseline="0" dirty="0">
              <a:solidFill>
                <a:schemeClr val="accent2"/>
              </a:solidFill>
              <a:latin typeface="+mn-lt"/>
              <a:ea typeface="+mn-ea"/>
              <a:cs typeface="+mn-cs"/>
            </a:endParaRPr>
          </a:p>
        </c:rich>
      </c:tx>
      <c:layout>
        <c:manualLayout>
          <c:xMode val="edge"/>
          <c:yMode val="edge"/>
          <c:x val="0.13663865546218487"/>
          <c:y val="4.4067068089587727E-2"/>
        </c:manualLayout>
      </c:layout>
      <c:overlay val="0"/>
    </c:title>
    <c:autoTitleDeleted val="0"/>
    <c:plotArea>
      <c:layout/>
      <c:pieChart>
        <c:varyColors val="1"/>
        <c:ser>
          <c:idx val="0"/>
          <c:order val="0"/>
          <c:dPt>
            <c:idx val="0"/>
            <c:bubble3D val="0"/>
            <c:extLst>
              <c:ext xmlns:c16="http://schemas.microsoft.com/office/drawing/2014/chart" uri="{C3380CC4-5D6E-409C-BE32-E72D297353CC}">
                <c16:uniqueId val="{00000000-4996-4D6C-AD32-E9116720542A}"/>
              </c:ext>
            </c:extLst>
          </c:dPt>
          <c:dPt>
            <c:idx val="1"/>
            <c:bubble3D val="0"/>
            <c:extLst>
              <c:ext xmlns:c16="http://schemas.microsoft.com/office/drawing/2014/chart" uri="{C3380CC4-5D6E-409C-BE32-E72D297353CC}">
                <c16:uniqueId val="{00000001-4996-4D6C-AD32-E9116720542A}"/>
              </c:ext>
            </c:extLst>
          </c:dPt>
          <c:dPt>
            <c:idx val="2"/>
            <c:bubble3D val="0"/>
            <c:extLst>
              <c:ext xmlns:c16="http://schemas.microsoft.com/office/drawing/2014/chart" uri="{C3380CC4-5D6E-409C-BE32-E72D297353CC}">
                <c16:uniqueId val="{00000002-4996-4D6C-AD32-E9116720542A}"/>
              </c:ext>
            </c:extLst>
          </c:dPt>
          <c:dPt>
            <c:idx val="3"/>
            <c:bubble3D val="0"/>
            <c:extLst>
              <c:ext xmlns:c16="http://schemas.microsoft.com/office/drawing/2014/chart" uri="{C3380CC4-5D6E-409C-BE32-E72D297353CC}">
                <c16:uniqueId val="{00000003-4996-4D6C-AD32-E9116720542A}"/>
              </c:ext>
            </c:extLst>
          </c:dPt>
          <c:dLbls>
            <c:spPr>
              <a:noFill/>
              <a:ln w="25400">
                <a:noFill/>
              </a:ln>
            </c:spPr>
            <c:showLegendKey val="0"/>
            <c:showVal val="0"/>
            <c:showCatName val="0"/>
            <c:showSerName val="0"/>
            <c:showPercent val="1"/>
            <c:showBubbleSize val="0"/>
            <c:showLeaderLines val="1"/>
            <c:extLst>
              <c:ext xmlns:c15="http://schemas.microsoft.com/office/drawing/2012/chart" uri="{CE6537A1-D6FC-4f65-9D91-7224C49458BB}"/>
            </c:extLst>
          </c:dLbls>
          <c:cat>
            <c:strRef>
              <c:f>'toplam veri '!$A$12:$A$15</c:f>
              <c:strCache>
                <c:ptCount val="4"/>
                <c:pt idx="0">
                  <c:v>sludge</c:v>
                </c:pt>
                <c:pt idx="1">
                  <c:v>bilge water</c:v>
                </c:pt>
                <c:pt idx="2">
                  <c:v>other </c:v>
                </c:pt>
                <c:pt idx="3">
                  <c:v>engine oils</c:v>
                </c:pt>
              </c:strCache>
            </c:strRef>
          </c:cat>
          <c:val>
            <c:numRef>
              <c:f>'toplam veri '!$B$12:$B$15</c:f>
              <c:numCache>
                <c:formatCode>General</c:formatCode>
                <c:ptCount val="4"/>
                <c:pt idx="0">
                  <c:v>2247930</c:v>
                </c:pt>
                <c:pt idx="1">
                  <c:v>146650</c:v>
                </c:pt>
                <c:pt idx="2">
                  <c:v>108002</c:v>
                </c:pt>
                <c:pt idx="3">
                  <c:v>38650</c:v>
                </c:pt>
              </c:numCache>
            </c:numRef>
          </c:val>
          <c:extLst>
            <c:ext xmlns:c16="http://schemas.microsoft.com/office/drawing/2014/chart" uri="{C3380CC4-5D6E-409C-BE32-E72D297353CC}">
              <c16:uniqueId val="{00000004-4996-4D6C-AD32-E9116720542A}"/>
            </c:ext>
          </c:extLst>
        </c:ser>
        <c:dLbls>
          <c:showLegendKey val="0"/>
          <c:showVal val="0"/>
          <c:showCatName val="0"/>
          <c:showSerName val="0"/>
          <c:showPercent val="0"/>
          <c:showBubbleSize val="0"/>
          <c:showLeaderLines val="1"/>
        </c:dLbls>
        <c:firstSliceAng val="0"/>
      </c:pieChart>
      <c:spPr>
        <a:noFill/>
        <a:ln w="25400">
          <a:noFill/>
        </a:ln>
      </c:spPr>
    </c:plotArea>
    <c:legend>
      <c:legendPos val="b"/>
      <c:overlay val="0"/>
    </c:legend>
    <c:plotVisOnly val="0"/>
    <c:dispBlanksAs val="zero"/>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tr-TR"/>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400" b="0" i="0" baseline="0">
                <a:effectLst/>
              </a:rPr>
              <a:t>RECYCLING / DISPOSAL NON-HAZARDOUS WASTES, 2022</a:t>
            </a:r>
            <a:endParaRPr lang="en-GB" sz="1400">
              <a:effectLst/>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tr-TR"/>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dPt>
            <c:idx val="0"/>
            <c:bubble3D val="0"/>
            <c:spPr>
              <a:solidFill>
                <a:schemeClr val="accent1"/>
              </a:solidFill>
              <a:ln w="25400">
                <a:solidFill>
                  <a:schemeClr val="lt1"/>
                </a:solidFill>
              </a:ln>
              <a:effectLst/>
              <a:sp3d contourW="25400">
                <a:contourClr>
                  <a:schemeClr val="lt1"/>
                </a:contourClr>
              </a:sp3d>
            </c:spPr>
            <c:extLst>
              <c:ext xmlns:c16="http://schemas.microsoft.com/office/drawing/2014/chart" uri="{C3380CC4-5D6E-409C-BE32-E72D297353CC}">
                <c16:uniqueId val="{00000001-39B0-47A6-B73F-BC9FAAA447FB}"/>
              </c:ext>
            </c:extLst>
          </c:dPt>
          <c:dPt>
            <c:idx val="1"/>
            <c:bubble3D val="0"/>
            <c:spPr>
              <a:solidFill>
                <a:schemeClr val="accent2"/>
              </a:solidFill>
              <a:ln w="25400">
                <a:solidFill>
                  <a:schemeClr val="lt1"/>
                </a:solidFill>
              </a:ln>
              <a:effectLst/>
              <a:sp3d contourW="25400">
                <a:contourClr>
                  <a:schemeClr val="lt1"/>
                </a:contourClr>
              </a:sp3d>
            </c:spPr>
            <c:extLst>
              <c:ext xmlns:c16="http://schemas.microsoft.com/office/drawing/2014/chart" uri="{C3380CC4-5D6E-409C-BE32-E72D297353CC}">
                <c16:uniqueId val="{00000003-39B0-47A6-B73F-BC9FAAA447FB}"/>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tr-TR"/>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'tehlikesiz atık '!$A$4:$A$5</c:f>
              <c:strCache>
                <c:ptCount val="2"/>
                <c:pt idx="0">
                  <c:v>MIXED PACKAGING</c:v>
                </c:pt>
                <c:pt idx="1">
                  <c:v>TIRES WITH COMPLETE LIFE TIRES</c:v>
                </c:pt>
              </c:strCache>
            </c:strRef>
          </c:cat>
          <c:val>
            <c:numRef>
              <c:f>'tehlikesiz atık '!$B$4:$B$5</c:f>
              <c:numCache>
                <c:formatCode>0%</c:formatCode>
                <c:ptCount val="2"/>
                <c:pt idx="0">
                  <c:v>0.33</c:v>
                </c:pt>
                <c:pt idx="1">
                  <c:v>0.66</c:v>
                </c:pt>
              </c:numCache>
            </c:numRef>
          </c:val>
          <c:extLst>
            <c:ext xmlns:c16="http://schemas.microsoft.com/office/drawing/2014/chart" uri="{C3380CC4-5D6E-409C-BE32-E72D297353CC}">
              <c16:uniqueId val="{00000004-39B0-47A6-B73F-BC9FAAA447FB}"/>
            </c:ext>
          </c:extLst>
        </c:ser>
        <c:dLbls>
          <c:dLblPos val="bestFit"/>
          <c:showLegendKey val="0"/>
          <c:showVal val="1"/>
          <c:showCatName val="0"/>
          <c:showSerName val="0"/>
          <c:showPercent val="0"/>
          <c:showBubbleSize val="0"/>
          <c:showLeaderLines val="1"/>
        </c:dLbls>
      </c:pie3DChart>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tr-T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tr-TR"/>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t>HAZARDOUS WASTES SENT FOR DISPOSAL / RECYCLING, 2022</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tr-TR"/>
        </a:p>
      </c:txPr>
    </c:title>
    <c:autoTitleDeleted val="0"/>
    <c:view3D>
      <c:rotX val="30"/>
      <c:rotY val="15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21447615323002178"/>
          <c:y val="0.23489454952280961"/>
          <c:w val="0.58219586578271476"/>
          <c:h val="0.53787764828450368"/>
        </c:manualLayout>
      </c:layout>
      <c:pie3DChart>
        <c:varyColors val="1"/>
        <c:ser>
          <c:idx val="0"/>
          <c:order val="0"/>
          <c:dPt>
            <c:idx val="0"/>
            <c:bubble3D val="0"/>
            <c:spPr>
              <a:solidFill>
                <a:schemeClr val="accent1"/>
              </a:solidFill>
              <a:ln w="25400">
                <a:solidFill>
                  <a:schemeClr val="lt1"/>
                </a:solidFill>
              </a:ln>
              <a:effectLst/>
              <a:sp3d contourW="25400">
                <a:contourClr>
                  <a:schemeClr val="lt1"/>
                </a:contourClr>
              </a:sp3d>
            </c:spPr>
            <c:extLst>
              <c:ext xmlns:c16="http://schemas.microsoft.com/office/drawing/2014/chart" uri="{C3380CC4-5D6E-409C-BE32-E72D297353CC}">
                <c16:uniqueId val="{00000001-13D7-47E5-89D1-7335010C5A33}"/>
              </c:ext>
            </c:extLst>
          </c:dPt>
          <c:dPt>
            <c:idx val="1"/>
            <c:bubble3D val="0"/>
            <c:spPr>
              <a:solidFill>
                <a:schemeClr val="accent2"/>
              </a:solidFill>
              <a:ln w="25400">
                <a:solidFill>
                  <a:schemeClr val="lt1"/>
                </a:solidFill>
              </a:ln>
              <a:effectLst/>
              <a:sp3d contourW="25400">
                <a:contourClr>
                  <a:schemeClr val="lt1"/>
                </a:contourClr>
              </a:sp3d>
            </c:spPr>
            <c:extLst>
              <c:ext xmlns:c16="http://schemas.microsoft.com/office/drawing/2014/chart" uri="{C3380CC4-5D6E-409C-BE32-E72D297353CC}">
                <c16:uniqueId val="{00000003-13D7-47E5-89D1-7335010C5A33}"/>
              </c:ext>
            </c:extLst>
          </c:dPt>
          <c:dPt>
            <c:idx val="2"/>
            <c:bubble3D val="0"/>
            <c:spPr>
              <a:solidFill>
                <a:schemeClr val="accent3"/>
              </a:solidFill>
              <a:ln w="25400">
                <a:solidFill>
                  <a:schemeClr val="lt1"/>
                </a:solidFill>
              </a:ln>
              <a:effectLst/>
              <a:sp3d contourW="25400">
                <a:contourClr>
                  <a:schemeClr val="lt1"/>
                </a:contourClr>
              </a:sp3d>
            </c:spPr>
            <c:extLst>
              <c:ext xmlns:c16="http://schemas.microsoft.com/office/drawing/2014/chart" uri="{C3380CC4-5D6E-409C-BE32-E72D297353CC}">
                <c16:uniqueId val="{00000005-13D7-47E5-89D1-7335010C5A33}"/>
              </c:ext>
            </c:extLst>
          </c:dPt>
          <c:dPt>
            <c:idx val="3"/>
            <c:bubble3D val="0"/>
            <c:spPr>
              <a:solidFill>
                <a:schemeClr val="accent4"/>
              </a:solidFill>
              <a:ln w="25400">
                <a:solidFill>
                  <a:schemeClr val="lt1"/>
                </a:solidFill>
              </a:ln>
              <a:effectLst/>
              <a:sp3d contourW="25400">
                <a:contourClr>
                  <a:schemeClr val="lt1"/>
                </a:contourClr>
              </a:sp3d>
            </c:spPr>
            <c:extLst>
              <c:ext xmlns:c16="http://schemas.microsoft.com/office/drawing/2014/chart" uri="{C3380CC4-5D6E-409C-BE32-E72D297353CC}">
                <c16:uniqueId val="{00000007-13D7-47E5-89D1-7335010C5A33}"/>
              </c:ext>
            </c:extLst>
          </c:dPt>
          <c:dPt>
            <c:idx val="4"/>
            <c:bubble3D val="0"/>
            <c:spPr>
              <a:solidFill>
                <a:schemeClr val="accent5"/>
              </a:solidFill>
              <a:ln w="25400">
                <a:solidFill>
                  <a:schemeClr val="lt1"/>
                </a:solidFill>
              </a:ln>
              <a:effectLst/>
              <a:sp3d contourW="25400">
                <a:contourClr>
                  <a:schemeClr val="lt1"/>
                </a:contourClr>
              </a:sp3d>
            </c:spPr>
            <c:extLst>
              <c:ext xmlns:c16="http://schemas.microsoft.com/office/drawing/2014/chart" uri="{C3380CC4-5D6E-409C-BE32-E72D297353CC}">
                <c16:uniqueId val="{00000009-13D7-47E5-89D1-7335010C5A33}"/>
              </c:ext>
            </c:extLst>
          </c:dPt>
          <c:dPt>
            <c:idx val="5"/>
            <c:bubble3D val="0"/>
            <c:spPr>
              <a:solidFill>
                <a:schemeClr val="accent6"/>
              </a:solidFill>
              <a:ln w="25400">
                <a:solidFill>
                  <a:schemeClr val="lt1"/>
                </a:solidFill>
              </a:ln>
              <a:effectLst/>
              <a:sp3d contourW="25400">
                <a:contourClr>
                  <a:schemeClr val="lt1"/>
                </a:contourClr>
              </a:sp3d>
            </c:spPr>
            <c:extLst>
              <c:ext xmlns:c16="http://schemas.microsoft.com/office/drawing/2014/chart" uri="{C3380CC4-5D6E-409C-BE32-E72D297353CC}">
                <c16:uniqueId val="{0000000B-13D7-47E5-89D1-7335010C5A33}"/>
              </c:ext>
            </c:extLst>
          </c:dPt>
          <c:dPt>
            <c:idx val="6"/>
            <c:bubble3D val="0"/>
            <c:spPr>
              <a:solidFill>
                <a:schemeClr val="accent1">
                  <a:lumMod val="6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0D-13D7-47E5-89D1-7335010C5A33}"/>
              </c:ext>
            </c:extLst>
          </c:dPt>
          <c:dPt>
            <c:idx val="7"/>
            <c:bubble3D val="0"/>
            <c:spPr>
              <a:solidFill>
                <a:schemeClr val="accent2">
                  <a:lumMod val="6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0F-13D7-47E5-89D1-7335010C5A33}"/>
              </c:ext>
            </c:extLst>
          </c:dPt>
          <c:dPt>
            <c:idx val="8"/>
            <c:bubble3D val="0"/>
            <c:spPr>
              <a:solidFill>
                <a:schemeClr val="accent3">
                  <a:lumMod val="6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11-13D7-47E5-89D1-7335010C5A33}"/>
              </c:ext>
            </c:extLst>
          </c:dPt>
          <c:dPt>
            <c:idx val="9"/>
            <c:bubble3D val="0"/>
            <c:spPr>
              <a:solidFill>
                <a:schemeClr val="accent4">
                  <a:lumMod val="6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13-13D7-47E5-89D1-7335010C5A33}"/>
              </c:ext>
            </c:extLst>
          </c:dPt>
          <c:dPt>
            <c:idx val="10"/>
            <c:bubble3D val="0"/>
            <c:spPr>
              <a:solidFill>
                <a:schemeClr val="accent5">
                  <a:lumMod val="6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15-13D7-47E5-89D1-7335010C5A33}"/>
              </c:ext>
            </c:extLst>
          </c:dPt>
          <c:dPt>
            <c:idx val="11"/>
            <c:bubble3D val="0"/>
            <c:spPr>
              <a:solidFill>
                <a:schemeClr val="accent6">
                  <a:lumMod val="6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17-13D7-47E5-89D1-7335010C5A33}"/>
              </c:ext>
            </c:extLst>
          </c:dPt>
          <c:dLbls>
            <c:dLbl>
              <c:idx val="0"/>
              <c:layout>
                <c:manualLayout>
                  <c:x val="-5.3559880625881851E-2"/>
                  <c:y val="-0.15663983770249806"/>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13D7-47E5-89D1-7335010C5A33}"/>
                </c:ext>
              </c:extLst>
            </c:dLbl>
            <c:dLbl>
              <c:idx val="1"/>
              <c:layout>
                <c:manualLayout>
                  <c:x val="4.6288848468202339E-2"/>
                  <c:y val="-0.17801851994392015"/>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13D7-47E5-89D1-7335010C5A33}"/>
                </c:ext>
              </c:extLst>
            </c:dLbl>
            <c:dLbl>
              <c:idx val="3"/>
              <c:layout>
                <c:manualLayout>
                  <c:x val="4.5571143205504275E-2"/>
                  <c:y val="-0.10925118823039622"/>
                </c:manualLayout>
              </c:layout>
              <c:tx>
                <c:rich>
                  <a:bodyPr rot="0" spcFirstLastPara="1" vertOverflow="ellipsis" vert="horz" wrap="square" lIns="38100" tIns="19050" rIns="38100" bIns="19050" anchor="ctr" anchorCtr="1">
                    <a:noAutofit/>
                  </a:bodyPr>
                  <a:lstStyle/>
                  <a:p>
                    <a:pPr>
                      <a:defRPr sz="600" b="1" i="0" u="none" strike="noStrike" kern="1200" baseline="0">
                        <a:solidFill>
                          <a:schemeClr val="tx1">
                            <a:lumMod val="75000"/>
                            <a:lumOff val="25000"/>
                          </a:schemeClr>
                        </a:solidFill>
                        <a:latin typeface="+mn-lt"/>
                        <a:ea typeface="+mn-ea"/>
                        <a:cs typeface="+mn-cs"/>
                      </a:defRPr>
                    </a:pPr>
                    <a:fld id="{14ED91DC-36E8-4CE1-AECD-95665E6A5546}" type="CATEGORYNAME">
                      <a:rPr lang="en-US" sz="600"/>
                      <a:pPr>
                        <a:defRPr sz="600" b="1"/>
                      </a:pPr>
                      <a:t>[KATEGORİ ADI]</a:t>
                    </a:fld>
                    <a:r>
                      <a:rPr lang="en-US" sz="600" baseline="0"/>
                      <a:t>
</a:t>
                    </a:r>
                    <a:fld id="{D3808C15-3B32-42D8-924A-759E4C555C05}" type="PERCENTAGE">
                      <a:rPr lang="en-US" sz="600" baseline="0"/>
                      <a:pPr>
                        <a:defRPr sz="600" b="1"/>
                      </a:pPr>
                      <a:t>[YÜZDE]</a:t>
                    </a:fld>
                    <a:endParaRPr lang="en-US" sz="600" baseline="0"/>
                  </a:p>
                </c:rich>
              </c:tx>
              <c:spPr>
                <a:noFill/>
                <a:ln>
                  <a:noFill/>
                </a:ln>
                <a:effectLst/>
              </c:spPr>
              <c:txPr>
                <a:bodyPr rot="0" spcFirstLastPara="1" vertOverflow="ellipsis" vert="horz" wrap="square" lIns="38100" tIns="19050" rIns="38100" bIns="19050" anchor="ctr" anchorCtr="1">
                  <a:noAutofit/>
                </a:bodyPr>
                <a:lstStyle/>
                <a:p>
                  <a:pPr>
                    <a:defRPr sz="600" b="1" i="0" u="none" strike="noStrike" kern="1200" baseline="0">
                      <a:solidFill>
                        <a:schemeClr val="tx1">
                          <a:lumMod val="75000"/>
                          <a:lumOff val="25000"/>
                        </a:schemeClr>
                      </a:solidFill>
                      <a:latin typeface="+mn-lt"/>
                      <a:ea typeface="+mn-ea"/>
                      <a:cs typeface="+mn-cs"/>
                    </a:defRPr>
                  </a:pPr>
                  <a:endParaRPr lang="tr-TR"/>
                </a:p>
              </c:txPr>
              <c:showLegendKey val="0"/>
              <c:showVal val="0"/>
              <c:showCatName val="1"/>
              <c:showSerName val="0"/>
              <c:showPercent val="1"/>
              <c:showBubbleSize val="0"/>
              <c:extLst>
                <c:ext xmlns:c15="http://schemas.microsoft.com/office/drawing/2012/chart" uri="{CE6537A1-D6FC-4f65-9D91-7224C49458BB}">
                  <c15:layout>
                    <c:manualLayout>
                      <c:w val="0.10101667372282686"/>
                      <c:h val="6.4824688426360688E-2"/>
                    </c:manualLayout>
                  </c15:layout>
                  <c15:dlblFieldTable/>
                  <c15:showDataLabelsRange val="0"/>
                </c:ext>
                <c:ext xmlns:c16="http://schemas.microsoft.com/office/drawing/2014/chart" uri="{C3380CC4-5D6E-409C-BE32-E72D297353CC}">
                  <c16:uniqueId val="{00000007-13D7-47E5-89D1-7335010C5A33}"/>
                </c:ext>
              </c:extLst>
            </c:dLbl>
            <c:spPr>
              <a:noFill/>
              <a:ln>
                <a:noFill/>
              </a:ln>
              <a:effectLst/>
            </c:spPr>
            <c:txPr>
              <a:bodyPr rot="0" spcFirstLastPara="1" vertOverflow="ellipsis" vert="horz" wrap="square" lIns="38100" tIns="19050" rIns="38100" bIns="19050" anchor="ctr" anchorCtr="1">
                <a:spAutoFit/>
              </a:bodyPr>
              <a:lstStyle/>
              <a:p>
                <a:pPr>
                  <a:defRPr sz="600" b="1" i="0" u="none" strike="noStrike" kern="1200" baseline="0">
                    <a:solidFill>
                      <a:schemeClr val="tx1">
                        <a:lumMod val="75000"/>
                        <a:lumOff val="25000"/>
                      </a:schemeClr>
                    </a:solidFill>
                    <a:latin typeface="+mn-lt"/>
                    <a:ea typeface="+mn-ea"/>
                    <a:cs typeface="+mn-cs"/>
                  </a:defRPr>
                </a:pPr>
                <a:endParaRPr lang="tr-TR"/>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Sayfa1!$E$3:$E$14</c:f>
              <c:strCache>
                <c:ptCount val="12"/>
                <c:pt idx="0">
                  <c:v>ENGINE OILS</c:v>
                </c:pt>
                <c:pt idx="1">
                  <c:v>BILGE</c:v>
                </c:pt>
                <c:pt idx="2">
                  <c:v>SLAC</c:v>
                </c:pt>
                <c:pt idx="3">
                  <c:v>CONTAMINATED PACKAGING</c:v>
                </c:pt>
                <c:pt idx="4">
                  <c:v>CONTAMINATED WASTES</c:v>
                </c:pt>
                <c:pt idx="5">
                  <c:v>OIL FILTERS</c:v>
                </c:pt>
                <c:pt idx="6">
                  <c:v>DISCARDED EQUIPMENT PARTS</c:v>
                </c:pt>
                <c:pt idx="7">
                  <c:v>LEAD BATTERIES AND ACCUMULATORS</c:v>
                </c:pt>
                <c:pt idx="8">
                  <c:v>MEDICAL WASTES</c:v>
                </c:pt>
                <c:pt idx="9">
                  <c:v>VEGETABLE WASTE OILS</c:v>
                </c:pt>
                <c:pt idx="10">
                  <c:v>DANGEROUS EMPTY PRESSURE VESSELS</c:v>
                </c:pt>
                <c:pt idx="11">
                  <c:v>TREATMENT SLUDGE</c:v>
                </c:pt>
              </c:strCache>
            </c:strRef>
          </c:cat>
          <c:val>
            <c:numRef>
              <c:f>Sayfa1!$F$3:$F$14</c:f>
              <c:numCache>
                <c:formatCode>General</c:formatCode>
                <c:ptCount val="12"/>
                <c:pt idx="0">
                  <c:v>74350</c:v>
                </c:pt>
                <c:pt idx="1">
                  <c:v>130750</c:v>
                </c:pt>
                <c:pt idx="2">
                  <c:v>902550</c:v>
                </c:pt>
                <c:pt idx="3">
                  <c:v>3440</c:v>
                </c:pt>
                <c:pt idx="4">
                  <c:v>49730</c:v>
                </c:pt>
                <c:pt idx="5">
                  <c:v>10780</c:v>
                </c:pt>
                <c:pt idx="6">
                  <c:v>200</c:v>
                </c:pt>
                <c:pt idx="7">
                  <c:v>3560</c:v>
                </c:pt>
                <c:pt idx="8">
                  <c:v>54</c:v>
                </c:pt>
                <c:pt idx="9">
                  <c:v>310</c:v>
                </c:pt>
                <c:pt idx="10">
                  <c:v>10</c:v>
                </c:pt>
                <c:pt idx="11">
                  <c:v>220</c:v>
                </c:pt>
              </c:numCache>
            </c:numRef>
          </c:val>
          <c:extLst>
            <c:ext xmlns:c16="http://schemas.microsoft.com/office/drawing/2014/chart" uri="{C3380CC4-5D6E-409C-BE32-E72D297353CC}">
              <c16:uniqueId val="{00000018-13D7-47E5-89D1-7335010C5A33}"/>
            </c:ext>
          </c:extLst>
        </c:ser>
        <c:dLbls>
          <c:showLegendKey val="0"/>
          <c:showVal val="0"/>
          <c:showCatName val="0"/>
          <c:showSerName val="0"/>
          <c:showPercent val="0"/>
          <c:showBubbleSize val="0"/>
          <c:showLeaderLines val="1"/>
        </c:dLbls>
      </c:pie3D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tr-TR"/>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t>RECYCLING / DISPOSAL NON-HAZARDOUS WASTES, 2022</a:t>
            </a:r>
          </a:p>
        </c:rich>
      </c:tx>
      <c:layout>
        <c:manualLayout>
          <c:xMode val="edge"/>
          <c:yMode val="edge"/>
          <c:x val="0.13092373356130876"/>
          <c:y val="3.7530294830466597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tr-TR"/>
        </a:p>
      </c:txPr>
    </c:title>
    <c:autoTitleDeleted val="0"/>
    <c:view3D>
      <c:rotX val="30"/>
      <c:rotY val="15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14761574070407141"/>
          <c:y val="0.18775139592325621"/>
          <c:w val="0.63102101127640431"/>
          <c:h val="0.58502101741636459"/>
        </c:manualLayout>
      </c:layout>
      <c:pie3DChart>
        <c:varyColors val="1"/>
        <c:ser>
          <c:idx val="0"/>
          <c:order val="0"/>
          <c:dPt>
            <c:idx val="0"/>
            <c:bubble3D val="0"/>
            <c:spPr>
              <a:solidFill>
                <a:schemeClr val="accent1"/>
              </a:solidFill>
              <a:ln w="25400">
                <a:solidFill>
                  <a:schemeClr val="lt1"/>
                </a:solidFill>
              </a:ln>
              <a:effectLst/>
              <a:sp3d contourW="25400">
                <a:contourClr>
                  <a:schemeClr val="lt1"/>
                </a:contourClr>
              </a:sp3d>
            </c:spPr>
            <c:extLst>
              <c:ext xmlns:c16="http://schemas.microsoft.com/office/drawing/2014/chart" uri="{C3380CC4-5D6E-409C-BE32-E72D297353CC}">
                <c16:uniqueId val="{00000001-8930-45E8-9896-E8F98CB75CBE}"/>
              </c:ext>
            </c:extLst>
          </c:dPt>
          <c:dPt>
            <c:idx val="1"/>
            <c:bubble3D val="0"/>
            <c:spPr>
              <a:solidFill>
                <a:schemeClr val="accent2"/>
              </a:solidFill>
              <a:ln w="25400">
                <a:solidFill>
                  <a:schemeClr val="lt1"/>
                </a:solidFill>
              </a:ln>
              <a:effectLst/>
              <a:sp3d contourW="25400">
                <a:contourClr>
                  <a:schemeClr val="lt1"/>
                </a:contourClr>
              </a:sp3d>
            </c:spPr>
            <c:extLst>
              <c:ext xmlns:c16="http://schemas.microsoft.com/office/drawing/2014/chart" uri="{C3380CC4-5D6E-409C-BE32-E72D297353CC}">
                <c16:uniqueId val="{00000003-8930-45E8-9896-E8F98CB75CBE}"/>
              </c:ext>
            </c:extLst>
          </c:dPt>
          <c:dPt>
            <c:idx val="2"/>
            <c:bubble3D val="0"/>
            <c:spPr>
              <a:solidFill>
                <a:schemeClr val="accent3"/>
              </a:solidFill>
              <a:ln w="25400">
                <a:solidFill>
                  <a:schemeClr val="lt1"/>
                </a:solidFill>
              </a:ln>
              <a:effectLst/>
              <a:sp3d contourW="25400">
                <a:contourClr>
                  <a:schemeClr val="lt1"/>
                </a:contourClr>
              </a:sp3d>
            </c:spPr>
            <c:extLst>
              <c:ext xmlns:c16="http://schemas.microsoft.com/office/drawing/2014/chart" uri="{C3380CC4-5D6E-409C-BE32-E72D297353CC}">
                <c16:uniqueId val="{00000005-8930-45E8-9896-E8F98CB75CBE}"/>
              </c:ext>
            </c:extLst>
          </c:dPt>
          <c:dPt>
            <c:idx val="3"/>
            <c:bubble3D val="0"/>
            <c:spPr>
              <a:solidFill>
                <a:schemeClr val="accent4"/>
              </a:solidFill>
              <a:ln w="25400">
                <a:solidFill>
                  <a:schemeClr val="lt1"/>
                </a:solidFill>
              </a:ln>
              <a:effectLst/>
              <a:sp3d contourW="25400">
                <a:contourClr>
                  <a:schemeClr val="lt1"/>
                </a:contourClr>
              </a:sp3d>
            </c:spPr>
            <c:extLst>
              <c:ext xmlns:c16="http://schemas.microsoft.com/office/drawing/2014/chart" uri="{C3380CC4-5D6E-409C-BE32-E72D297353CC}">
                <c16:uniqueId val="{00000007-8930-45E8-9896-E8F98CB75CBE}"/>
              </c:ext>
            </c:extLst>
          </c:dPt>
          <c:dPt>
            <c:idx val="4"/>
            <c:bubble3D val="0"/>
            <c:spPr>
              <a:solidFill>
                <a:schemeClr val="accent5"/>
              </a:solidFill>
              <a:ln w="25400">
                <a:solidFill>
                  <a:schemeClr val="lt1"/>
                </a:solidFill>
              </a:ln>
              <a:effectLst/>
              <a:sp3d contourW="25400">
                <a:contourClr>
                  <a:schemeClr val="lt1"/>
                </a:contourClr>
              </a:sp3d>
            </c:spPr>
            <c:extLst>
              <c:ext xmlns:c16="http://schemas.microsoft.com/office/drawing/2014/chart" uri="{C3380CC4-5D6E-409C-BE32-E72D297353CC}">
                <c16:uniqueId val="{00000009-8930-45E8-9896-E8F98CB75CBE}"/>
              </c:ext>
            </c:extLst>
          </c:dPt>
          <c:dPt>
            <c:idx val="5"/>
            <c:bubble3D val="0"/>
            <c:spPr>
              <a:solidFill>
                <a:schemeClr val="accent6"/>
              </a:solidFill>
              <a:ln w="25400">
                <a:solidFill>
                  <a:schemeClr val="lt1"/>
                </a:solidFill>
              </a:ln>
              <a:effectLst/>
              <a:sp3d contourW="25400">
                <a:contourClr>
                  <a:schemeClr val="lt1"/>
                </a:contourClr>
              </a:sp3d>
            </c:spPr>
            <c:extLst>
              <c:ext xmlns:c16="http://schemas.microsoft.com/office/drawing/2014/chart" uri="{C3380CC4-5D6E-409C-BE32-E72D297353CC}">
                <c16:uniqueId val="{0000000B-8930-45E8-9896-E8F98CB75CBE}"/>
              </c:ext>
            </c:extLst>
          </c:dPt>
          <c:dPt>
            <c:idx val="6"/>
            <c:bubble3D val="0"/>
            <c:spPr>
              <a:solidFill>
                <a:schemeClr val="accent1">
                  <a:lumMod val="6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0D-8930-45E8-9896-E8F98CB75CBE}"/>
              </c:ext>
            </c:extLst>
          </c:dPt>
          <c:dPt>
            <c:idx val="7"/>
            <c:bubble3D val="0"/>
            <c:spPr>
              <a:solidFill>
                <a:schemeClr val="accent2">
                  <a:lumMod val="6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0F-8930-45E8-9896-E8F98CB75CBE}"/>
              </c:ext>
            </c:extLst>
          </c:dPt>
          <c:dPt>
            <c:idx val="8"/>
            <c:bubble3D val="0"/>
            <c:spPr>
              <a:solidFill>
                <a:schemeClr val="accent3">
                  <a:lumMod val="6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11-8930-45E8-9896-E8F98CB75CBE}"/>
              </c:ext>
            </c:extLst>
          </c:dPt>
          <c:dPt>
            <c:idx val="9"/>
            <c:bubble3D val="0"/>
            <c:spPr>
              <a:solidFill>
                <a:schemeClr val="accent4">
                  <a:lumMod val="6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13-8930-45E8-9896-E8F98CB75CBE}"/>
              </c:ext>
            </c:extLst>
          </c:dPt>
          <c:dPt>
            <c:idx val="10"/>
            <c:bubble3D val="0"/>
            <c:spPr>
              <a:solidFill>
                <a:schemeClr val="accent5">
                  <a:lumMod val="6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15-8930-45E8-9896-E8F98CB75CBE}"/>
              </c:ext>
            </c:extLst>
          </c:dPt>
          <c:dPt>
            <c:idx val="11"/>
            <c:bubble3D val="0"/>
            <c:spPr>
              <a:solidFill>
                <a:schemeClr val="accent6">
                  <a:lumMod val="6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17-8930-45E8-9896-E8F98CB75CBE}"/>
              </c:ext>
            </c:extLst>
          </c:dPt>
          <c:dLbls>
            <c:dLbl>
              <c:idx val="0"/>
              <c:layout>
                <c:manualLayout>
                  <c:x val="0.18493335221285714"/>
                  <c:y val="6.8063792697495518E-2"/>
                </c:manualLayout>
              </c:layout>
              <c:spPr>
                <a:noFill/>
                <a:ln>
                  <a:noFill/>
                </a:ln>
                <a:effectLst/>
              </c:spPr>
              <c:txPr>
                <a:bodyPr rot="0" spcFirstLastPara="1" vertOverflow="ellipsis" vert="horz" wrap="square" lIns="38100" tIns="19050" rIns="38100" bIns="19050" anchor="ctr" anchorCtr="1">
                  <a:noAutofit/>
                </a:bodyPr>
                <a:lstStyle/>
                <a:p>
                  <a:pPr>
                    <a:defRPr sz="1000" b="1" i="0" u="none" strike="noStrike" kern="1200" baseline="0">
                      <a:solidFill>
                        <a:schemeClr val="tx1">
                          <a:lumMod val="75000"/>
                          <a:lumOff val="25000"/>
                        </a:schemeClr>
                      </a:solidFill>
                      <a:latin typeface="+mn-lt"/>
                      <a:ea typeface="+mn-ea"/>
                      <a:cs typeface="+mn-cs"/>
                    </a:defRPr>
                  </a:pPr>
                  <a:endParaRPr lang="tr-TR"/>
                </a:p>
              </c:txPr>
              <c:showLegendKey val="0"/>
              <c:showVal val="0"/>
              <c:showCatName val="1"/>
              <c:showSerName val="0"/>
              <c:showPercent val="1"/>
              <c:showBubbleSize val="0"/>
              <c:extLst>
                <c:ext xmlns:c15="http://schemas.microsoft.com/office/drawing/2012/chart" uri="{CE6537A1-D6FC-4f65-9D91-7224C49458BB}">
                  <c15:layout>
                    <c:manualLayout>
                      <c:w val="0.26346418222036627"/>
                      <c:h val="0.15256504475402113"/>
                    </c:manualLayout>
                  </c15:layout>
                </c:ext>
                <c:ext xmlns:c16="http://schemas.microsoft.com/office/drawing/2014/chart" uri="{C3380CC4-5D6E-409C-BE32-E72D297353CC}">
                  <c16:uniqueId val="{00000001-8930-45E8-9896-E8F98CB75CBE}"/>
                </c:ext>
              </c:extLst>
            </c:dLbl>
            <c:dLbl>
              <c:idx val="1"/>
              <c:layout>
                <c:manualLayout>
                  <c:x val="-0.18870779167938009"/>
                  <c:y val="-9.0113735783027185E-2"/>
                </c:manualLayout>
              </c:layout>
              <c:spPr>
                <a:noFill/>
                <a:ln>
                  <a:noFill/>
                </a:ln>
                <a:effectLst/>
              </c:spPr>
              <c:txPr>
                <a:bodyPr rot="0" spcFirstLastPara="1" vertOverflow="ellipsis" vert="horz" wrap="square" lIns="38100" tIns="19050" rIns="38100" bIns="19050" anchor="ctr" anchorCtr="1">
                  <a:noAutofit/>
                </a:bodyPr>
                <a:lstStyle/>
                <a:p>
                  <a:pPr>
                    <a:defRPr sz="1000" b="1" i="0" u="none" strike="noStrike" kern="1200" baseline="0">
                      <a:solidFill>
                        <a:schemeClr val="tx1">
                          <a:lumMod val="75000"/>
                          <a:lumOff val="25000"/>
                        </a:schemeClr>
                      </a:solidFill>
                      <a:latin typeface="+mn-lt"/>
                      <a:ea typeface="+mn-ea"/>
                      <a:cs typeface="+mn-cs"/>
                    </a:defRPr>
                  </a:pPr>
                  <a:endParaRPr lang="tr-TR"/>
                </a:p>
              </c:txPr>
              <c:showLegendKey val="0"/>
              <c:showVal val="0"/>
              <c:showCatName val="1"/>
              <c:showSerName val="0"/>
              <c:showPercent val="1"/>
              <c:showBubbleSize val="0"/>
              <c:extLst>
                <c:ext xmlns:c15="http://schemas.microsoft.com/office/drawing/2012/chart" uri="{CE6537A1-D6FC-4f65-9D91-7224C49458BB}">
                  <c15:layout>
                    <c:manualLayout>
                      <c:w val="0.15549886215664049"/>
                      <c:h val="0.18534625479507369"/>
                    </c:manualLayout>
                  </c15:layout>
                </c:ext>
                <c:ext xmlns:c16="http://schemas.microsoft.com/office/drawing/2014/chart" uri="{C3380CC4-5D6E-409C-BE32-E72D297353CC}">
                  <c16:uniqueId val="{00000003-8930-45E8-9896-E8F98CB75CBE}"/>
                </c:ext>
              </c:extLst>
            </c:dLbl>
            <c:dLbl>
              <c:idx val="3"/>
              <c:layout>
                <c:manualLayout>
                  <c:x val="4.5571143205504275E-2"/>
                  <c:y val="-0.10925118823039622"/>
                </c:manualLayout>
              </c:layout>
              <c:tx>
                <c:rich>
                  <a:bodyPr rot="0" spcFirstLastPara="1" vertOverflow="ellipsis" vert="horz" wrap="square" lIns="38100" tIns="19050" rIns="38100" bIns="19050" anchor="ctr" anchorCtr="1">
                    <a:noAutofit/>
                  </a:bodyPr>
                  <a:lstStyle/>
                  <a:p>
                    <a:pPr>
                      <a:defRPr sz="1000" b="1" i="0" u="none" strike="noStrike" kern="1200" baseline="0">
                        <a:solidFill>
                          <a:schemeClr val="tx1">
                            <a:lumMod val="75000"/>
                            <a:lumOff val="25000"/>
                          </a:schemeClr>
                        </a:solidFill>
                        <a:latin typeface="+mn-lt"/>
                        <a:ea typeface="+mn-ea"/>
                        <a:cs typeface="+mn-cs"/>
                      </a:defRPr>
                    </a:pPr>
                    <a:fld id="{14ED91DC-36E8-4CE1-AECD-95665E6A5546}" type="CATEGORYNAME">
                      <a:rPr lang="en-US" sz="1000"/>
                      <a:pPr>
                        <a:defRPr sz="1000" b="1"/>
                      </a:pPr>
                      <a:t>[KATEGORİ ADI]</a:t>
                    </a:fld>
                    <a:r>
                      <a:rPr lang="en-US" sz="1000" baseline="0"/>
                      <a:t>
</a:t>
                    </a:r>
                    <a:fld id="{D3808C15-3B32-42D8-924A-759E4C555C05}" type="PERCENTAGE">
                      <a:rPr lang="en-US" sz="1000" baseline="0"/>
                      <a:pPr>
                        <a:defRPr sz="1000" b="1"/>
                      </a:pPr>
                      <a:t>[YÜZDE]</a:t>
                    </a:fld>
                    <a:endParaRPr lang="en-US" sz="1000" baseline="0"/>
                  </a:p>
                </c:rich>
              </c:tx>
              <c:spPr>
                <a:noFill/>
                <a:ln>
                  <a:noFill/>
                </a:ln>
                <a:effectLst/>
              </c:spPr>
              <c:txPr>
                <a:bodyPr rot="0" spcFirstLastPara="1" vertOverflow="ellipsis" vert="horz" wrap="square" lIns="38100" tIns="19050" rIns="38100" bIns="19050" anchor="ctr" anchorCtr="1">
                  <a:noAutofit/>
                </a:bodyPr>
                <a:lstStyle/>
                <a:p>
                  <a:pPr>
                    <a:defRPr sz="1000" b="1" i="0" u="none" strike="noStrike" kern="1200" baseline="0">
                      <a:solidFill>
                        <a:schemeClr val="tx1">
                          <a:lumMod val="75000"/>
                          <a:lumOff val="25000"/>
                        </a:schemeClr>
                      </a:solidFill>
                      <a:latin typeface="+mn-lt"/>
                      <a:ea typeface="+mn-ea"/>
                      <a:cs typeface="+mn-cs"/>
                    </a:defRPr>
                  </a:pPr>
                  <a:endParaRPr lang="tr-TR"/>
                </a:p>
              </c:txPr>
              <c:showLegendKey val="0"/>
              <c:showVal val="0"/>
              <c:showCatName val="1"/>
              <c:showSerName val="0"/>
              <c:showPercent val="1"/>
              <c:showBubbleSize val="0"/>
              <c:extLst>
                <c:ext xmlns:c15="http://schemas.microsoft.com/office/drawing/2012/chart" uri="{CE6537A1-D6FC-4f65-9D91-7224C49458BB}">
                  <c15:layout>
                    <c:manualLayout>
                      <c:w val="0.10101667372282686"/>
                      <c:h val="6.4824688426360688E-2"/>
                    </c:manualLayout>
                  </c15:layout>
                  <c15:dlblFieldTable/>
                  <c15:showDataLabelsRange val="0"/>
                </c:ext>
                <c:ext xmlns:c16="http://schemas.microsoft.com/office/drawing/2014/chart" uri="{C3380CC4-5D6E-409C-BE32-E72D297353CC}">
                  <c16:uniqueId val="{00000007-8930-45E8-9896-E8F98CB75CBE}"/>
                </c:ext>
              </c:extLst>
            </c:dLbl>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lumMod val="75000"/>
                        <a:lumOff val="25000"/>
                      </a:schemeClr>
                    </a:solidFill>
                    <a:latin typeface="+mn-lt"/>
                    <a:ea typeface="+mn-ea"/>
                    <a:cs typeface="+mn-cs"/>
                  </a:defRPr>
                </a:pPr>
                <a:endParaRPr lang="tr-TR"/>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Sayfa1!$O$4:$O$5</c:f>
              <c:strCache>
                <c:ptCount val="2"/>
                <c:pt idx="0">
                  <c:v>MIXED PACKAGING</c:v>
                </c:pt>
                <c:pt idx="1">
                  <c:v>TIRES WITH COMPLETE LIFE TIRES</c:v>
                </c:pt>
              </c:strCache>
            </c:strRef>
          </c:cat>
          <c:val>
            <c:numRef>
              <c:f>Sayfa1!$P$4:$P$5</c:f>
              <c:numCache>
                <c:formatCode>General</c:formatCode>
                <c:ptCount val="2"/>
                <c:pt idx="0">
                  <c:v>13700</c:v>
                </c:pt>
                <c:pt idx="1">
                  <c:v>5150</c:v>
                </c:pt>
              </c:numCache>
            </c:numRef>
          </c:val>
          <c:extLst>
            <c:ext xmlns:c16="http://schemas.microsoft.com/office/drawing/2014/chart" uri="{C3380CC4-5D6E-409C-BE32-E72D297353CC}">
              <c16:uniqueId val="{00000018-8930-45E8-9896-E8F98CB75CBE}"/>
            </c:ext>
          </c:extLst>
        </c:ser>
        <c:dLbls>
          <c:showLegendKey val="0"/>
          <c:showVal val="0"/>
          <c:showCatName val="0"/>
          <c:showSerName val="0"/>
          <c:showPercent val="0"/>
          <c:showBubbleSize val="0"/>
          <c:showLeaderLines val="1"/>
        </c:dLbls>
      </c:pie3D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tr-TR"/>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pivotSource>
    <c:name>[Copy of AsyaPort.xlsx]Summary (2020)!PivotTable11</c:name>
    <c:fmtId val="5"/>
  </c:pivotSource>
  <c:chart>
    <c:autoTitleDeleted val="1"/>
    <c:pivotFmts>
      <c:pivotFmt>
        <c:idx val="0"/>
        <c:spPr>
          <a:solidFill>
            <a:schemeClr val="accent1"/>
          </a:solidFill>
          <a:ln>
            <a:noFill/>
          </a:ln>
          <a:effectLst>
            <a:outerShdw blurRad="254000" sx="102000" sy="102000" algn="ctr" rotWithShape="0">
              <a:prstClr val="black">
                <a:alpha val="20000"/>
              </a:prstClr>
            </a:outerShdw>
          </a:effectLst>
        </c:spPr>
        <c:marker>
          <c:symbol val="none"/>
        </c:marker>
        <c:dLbl>
          <c:idx val="0"/>
          <c:spPr>
            <a:pattFill prst="pct75">
              <a:fgClr>
                <a:sysClr val="windowText" lastClr="000000">
                  <a:lumMod val="75000"/>
                  <a:lumOff val="25000"/>
                </a:sysClr>
              </a:fgClr>
              <a:bgClr>
                <a:sysClr val="windowText" lastClr="000000">
                  <a:lumMod val="65000"/>
                  <a:lumOff val="35000"/>
                </a:sys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tr-TR"/>
            </a:p>
          </c:txPr>
          <c:dLblPos val="ctr"/>
          <c:showLegendKey val="0"/>
          <c:showVal val="0"/>
          <c:showCatName val="0"/>
          <c:showSerName val="0"/>
          <c:showPercent val="1"/>
          <c:showBubbleSize val="0"/>
          <c:extLst>
            <c:ext xmlns:c15="http://schemas.microsoft.com/office/drawing/2012/chart" uri="{CE6537A1-D6FC-4f65-9D91-7224C49458BB}"/>
          </c:extLst>
        </c:dLbl>
      </c:pivotFmt>
      <c:pivotFmt>
        <c:idx val="1"/>
        <c:spPr>
          <a:solidFill>
            <a:schemeClr val="accent1"/>
          </a:solidFill>
          <a:ln>
            <a:noFill/>
          </a:ln>
          <a:effectLst>
            <a:outerShdw blurRad="254000" sx="102000" sy="102000" algn="ctr" rotWithShape="0">
              <a:prstClr val="black">
                <a:alpha val="20000"/>
              </a:prstClr>
            </a:outerShdw>
          </a:effectLst>
        </c:spPr>
        <c:dLbl>
          <c:idx val="0"/>
          <c:layout>
            <c:manualLayout>
              <c:x val="3.3052930883639517E-2"/>
              <c:y val="0.10643591426071737"/>
            </c:manualLayout>
          </c:layout>
          <c:spPr>
            <a:pattFill prst="pct75">
              <a:fgClr>
                <a:sysClr val="windowText" lastClr="000000">
                  <a:lumMod val="75000"/>
                  <a:lumOff val="25000"/>
                </a:sysClr>
              </a:fgClr>
              <a:bgClr>
                <a:sysClr val="windowText" lastClr="000000">
                  <a:lumMod val="65000"/>
                  <a:lumOff val="35000"/>
                </a:sys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tr-TR"/>
            </a:p>
          </c:txPr>
          <c:dLblPos val="bestFit"/>
          <c:showLegendKey val="0"/>
          <c:showVal val="0"/>
          <c:showCatName val="0"/>
          <c:showSerName val="0"/>
          <c:showPercent val="1"/>
          <c:showBubbleSize val="0"/>
          <c:extLst>
            <c:ext xmlns:c15="http://schemas.microsoft.com/office/drawing/2012/chart" uri="{CE6537A1-D6FC-4f65-9D91-7224C49458BB}"/>
          </c:extLst>
        </c:dLbl>
      </c:pivotFmt>
      <c:pivotFmt>
        <c:idx val="2"/>
        <c:spPr>
          <a:solidFill>
            <a:schemeClr val="accent1"/>
          </a:solidFill>
          <a:ln>
            <a:noFill/>
          </a:ln>
          <a:effectLst>
            <a:outerShdw blurRad="254000" sx="102000" sy="102000" algn="ctr" rotWithShape="0">
              <a:prstClr val="black">
                <a:alpha val="20000"/>
              </a:prstClr>
            </a:outerShdw>
          </a:effectLst>
        </c:spPr>
        <c:dLbl>
          <c:idx val="0"/>
          <c:spPr>
            <a:pattFill prst="pct75">
              <a:fgClr>
                <a:sysClr val="windowText" lastClr="000000">
                  <a:lumMod val="75000"/>
                  <a:lumOff val="25000"/>
                </a:sysClr>
              </a:fgClr>
              <a:bgClr>
                <a:sysClr val="windowText" lastClr="000000">
                  <a:lumMod val="65000"/>
                  <a:lumOff val="35000"/>
                </a:sys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tr-TR"/>
            </a:p>
          </c:txPr>
          <c:showLegendKey val="0"/>
          <c:showVal val="0"/>
          <c:showCatName val="0"/>
          <c:showSerName val="0"/>
          <c:showPercent val="0"/>
          <c:showBubbleSize val="0"/>
          <c:extLst>
            <c:ext xmlns:c15="http://schemas.microsoft.com/office/drawing/2012/chart" uri="{CE6537A1-D6FC-4f65-9D91-7224C49458BB}"/>
          </c:extLst>
        </c:dLbl>
      </c:pivotFmt>
      <c:pivotFmt>
        <c:idx val="3"/>
        <c:spPr>
          <a:solidFill>
            <a:schemeClr val="accent1"/>
          </a:solidFill>
          <a:ln>
            <a:noFill/>
          </a:ln>
          <a:effectLst>
            <a:outerShdw blurRad="254000" sx="102000" sy="102000" algn="ctr" rotWithShape="0">
              <a:prstClr val="black">
                <a:alpha val="20000"/>
              </a:prstClr>
            </a:outerShdw>
          </a:effectLst>
        </c:spPr>
        <c:dLbl>
          <c:idx val="0"/>
          <c:layout>
            <c:manualLayout>
              <c:x val="3.7490376202974629E-2"/>
              <c:y val="-9.0791776027996495E-3"/>
            </c:manualLayout>
          </c:layout>
          <c:spPr>
            <a:pattFill prst="pct75">
              <a:fgClr>
                <a:sysClr val="windowText" lastClr="000000">
                  <a:lumMod val="75000"/>
                  <a:lumOff val="25000"/>
                </a:sysClr>
              </a:fgClr>
              <a:bgClr>
                <a:sysClr val="windowText" lastClr="000000">
                  <a:lumMod val="65000"/>
                  <a:lumOff val="35000"/>
                </a:sys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tr-TR"/>
            </a:p>
          </c:txPr>
          <c:dLblPos val="bestFit"/>
          <c:showLegendKey val="0"/>
          <c:showVal val="0"/>
          <c:showCatName val="0"/>
          <c:showSerName val="0"/>
          <c:showPercent val="1"/>
          <c:showBubbleSize val="0"/>
          <c:extLst>
            <c:ext xmlns:c15="http://schemas.microsoft.com/office/drawing/2012/chart" uri="{CE6537A1-D6FC-4f65-9D91-7224C49458BB}"/>
          </c:extLst>
        </c:dLbl>
      </c:pivotFmt>
      <c:pivotFmt>
        <c:idx val="4"/>
        <c:spPr>
          <a:solidFill>
            <a:schemeClr val="accent1"/>
          </a:solidFill>
          <a:ln>
            <a:noFill/>
          </a:ln>
          <a:effectLst>
            <a:outerShdw blurRad="254000" sx="102000" sy="102000" algn="ctr" rotWithShape="0">
              <a:prstClr val="black">
                <a:alpha val="20000"/>
              </a:prstClr>
            </a:outerShdw>
          </a:effectLst>
        </c:spPr>
        <c:dLbl>
          <c:idx val="0"/>
          <c:layout>
            <c:manualLayout>
              <c:x val="2.577755905511811E-2"/>
              <c:y val="-4.5949256342957136E-2"/>
            </c:manualLayout>
          </c:layout>
          <c:spPr>
            <a:pattFill prst="pct75">
              <a:fgClr>
                <a:sysClr val="windowText" lastClr="000000">
                  <a:lumMod val="75000"/>
                  <a:lumOff val="25000"/>
                </a:sysClr>
              </a:fgClr>
              <a:bgClr>
                <a:sysClr val="windowText" lastClr="000000">
                  <a:lumMod val="65000"/>
                  <a:lumOff val="35000"/>
                </a:sys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tr-TR"/>
            </a:p>
          </c:txPr>
          <c:dLblPos val="bestFit"/>
          <c:showLegendKey val="0"/>
          <c:showVal val="0"/>
          <c:showCatName val="0"/>
          <c:showSerName val="0"/>
          <c:showPercent val="1"/>
          <c:showBubbleSize val="0"/>
          <c:extLst>
            <c:ext xmlns:c15="http://schemas.microsoft.com/office/drawing/2012/chart" uri="{CE6537A1-D6FC-4f65-9D91-7224C49458BB}"/>
          </c:extLst>
        </c:dLbl>
      </c:pivotFmt>
      <c:pivotFmt>
        <c:idx val="5"/>
        <c:spPr>
          <a:solidFill>
            <a:schemeClr val="accent1"/>
          </a:solidFill>
          <a:ln>
            <a:noFill/>
          </a:ln>
          <a:effectLst>
            <a:outerShdw blurRad="254000" sx="102000" sy="102000" algn="ctr" rotWithShape="0">
              <a:prstClr val="black">
                <a:alpha val="20000"/>
              </a:prstClr>
            </a:outerShdw>
          </a:effectLst>
        </c:spPr>
        <c:dLbl>
          <c:idx val="0"/>
          <c:layout>
            <c:manualLayout>
              <c:x val="-3.4302274715660594E-2"/>
              <c:y val="-3.9294619422572202E-2"/>
            </c:manualLayout>
          </c:layout>
          <c:spPr>
            <a:pattFill prst="pct75">
              <a:fgClr>
                <a:sysClr val="windowText" lastClr="000000">
                  <a:lumMod val="75000"/>
                  <a:lumOff val="25000"/>
                </a:sysClr>
              </a:fgClr>
              <a:bgClr>
                <a:sysClr val="windowText" lastClr="000000">
                  <a:lumMod val="65000"/>
                  <a:lumOff val="35000"/>
                </a:sys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tr-TR"/>
            </a:p>
          </c:txPr>
          <c:dLblPos val="bestFit"/>
          <c:showLegendKey val="0"/>
          <c:showVal val="0"/>
          <c:showCatName val="0"/>
          <c:showSerName val="0"/>
          <c:showPercent val="1"/>
          <c:showBubbleSize val="0"/>
          <c:extLst>
            <c:ext xmlns:c15="http://schemas.microsoft.com/office/drawing/2012/chart" uri="{CE6537A1-D6FC-4f65-9D91-7224C49458BB}"/>
          </c:extLst>
        </c:dLbl>
      </c:pivotFmt>
      <c:pivotFmt>
        <c:idx val="6"/>
        <c:spPr>
          <a:solidFill>
            <a:schemeClr val="accent1"/>
          </a:solidFill>
          <a:ln>
            <a:noFill/>
          </a:ln>
          <a:effectLst>
            <a:outerShdw blurRad="254000" sx="102000" sy="102000" algn="ctr" rotWithShape="0">
              <a:prstClr val="black">
                <a:alpha val="20000"/>
              </a:prstClr>
            </a:outerShdw>
          </a:effectLst>
        </c:spPr>
        <c:dLbl>
          <c:idx val="0"/>
          <c:layout>
            <c:manualLayout>
              <c:x val="-2.1914698162729659E-2"/>
              <c:y val="-3.9863662875473896E-2"/>
            </c:manualLayout>
          </c:layout>
          <c:spPr>
            <a:pattFill prst="pct75">
              <a:fgClr>
                <a:sysClr val="windowText" lastClr="000000">
                  <a:lumMod val="75000"/>
                  <a:lumOff val="25000"/>
                </a:sysClr>
              </a:fgClr>
              <a:bgClr>
                <a:sysClr val="windowText" lastClr="000000">
                  <a:lumMod val="65000"/>
                  <a:lumOff val="35000"/>
                </a:sys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tr-TR"/>
            </a:p>
          </c:txPr>
          <c:dLblPos val="bestFit"/>
          <c:showLegendKey val="0"/>
          <c:showVal val="0"/>
          <c:showCatName val="0"/>
          <c:showSerName val="0"/>
          <c:showPercent val="1"/>
          <c:showBubbleSize val="0"/>
          <c:extLst>
            <c:ext xmlns:c15="http://schemas.microsoft.com/office/drawing/2012/chart" uri="{CE6537A1-D6FC-4f65-9D91-7224C49458BB}"/>
          </c:extLst>
        </c:dLbl>
      </c:pivotFmt>
      <c:pivotFmt>
        <c:idx val="7"/>
        <c:spPr>
          <a:solidFill>
            <a:schemeClr val="accent1"/>
          </a:solidFill>
          <a:ln>
            <a:noFill/>
          </a:ln>
          <a:effectLst>
            <a:outerShdw blurRad="254000" sx="102000" sy="102000" algn="ctr" rotWithShape="0">
              <a:prstClr val="black">
                <a:alpha val="20000"/>
              </a:prstClr>
            </a:outerShdw>
          </a:effectLst>
        </c:spPr>
      </c:pivotFmt>
      <c:pivotFmt>
        <c:idx val="8"/>
        <c:spPr>
          <a:solidFill>
            <a:schemeClr val="accent1"/>
          </a:solidFill>
          <a:ln>
            <a:noFill/>
          </a:ln>
          <a:effectLst>
            <a:outerShdw blurRad="254000" sx="102000" sy="102000" algn="ctr" rotWithShape="0">
              <a:prstClr val="black">
                <a:alpha val="20000"/>
              </a:prstClr>
            </a:outerShdw>
          </a:effectLst>
        </c:spPr>
        <c:marker>
          <c:symbol val="none"/>
        </c:marker>
        <c:dLbl>
          <c:idx val="0"/>
          <c:spPr>
            <a:pattFill prst="pct75">
              <a:fgClr>
                <a:sysClr val="windowText" lastClr="000000">
                  <a:lumMod val="75000"/>
                  <a:lumOff val="25000"/>
                </a:sysClr>
              </a:fgClr>
              <a:bgClr>
                <a:sysClr val="windowText" lastClr="000000">
                  <a:lumMod val="65000"/>
                  <a:lumOff val="35000"/>
                </a:sys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tr-TR"/>
            </a:p>
          </c:txPr>
          <c:dLblPos val="ctr"/>
          <c:showLegendKey val="0"/>
          <c:showVal val="0"/>
          <c:showCatName val="0"/>
          <c:showSerName val="0"/>
          <c:showPercent val="1"/>
          <c:showBubbleSize val="0"/>
          <c:extLst>
            <c:ext xmlns:c15="http://schemas.microsoft.com/office/drawing/2012/chart" uri="{CE6537A1-D6FC-4f65-9D91-7224C49458BB}"/>
          </c:extLst>
        </c:dLbl>
      </c:pivotFmt>
      <c:pivotFmt>
        <c:idx val="9"/>
        <c:spPr>
          <a:solidFill>
            <a:schemeClr val="accent1"/>
          </a:solidFill>
          <a:ln>
            <a:noFill/>
          </a:ln>
          <a:effectLst>
            <a:outerShdw blurRad="254000" sx="102000" sy="102000" algn="ctr" rotWithShape="0">
              <a:prstClr val="black">
                <a:alpha val="20000"/>
              </a:prstClr>
            </a:outerShdw>
          </a:effectLst>
        </c:spPr>
        <c:dLbl>
          <c:idx val="0"/>
          <c:layout>
            <c:manualLayout>
              <c:x val="-2.1914698162729659E-2"/>
              <c:y val="-3.9863662875473896E-2"/>
            </c:manualLayout>
          </c:layout>
          <c:spPr>
            <a:pattFill prst="pct75">
              <a:fgClr>
                <a:sysClr val="windowText" lastClr="000000">
                  <a:lumMod val="75000"/>
                  <a:lumOff val="25000"/>
                </a:sysClr>
              </a:fgClr>
              <a:bgClr>
                <a:sysClr val="windowText" lastClr="000000">
                  <a:lumMod val="65000"/>
                  <a:lumOff val="35000"/>
                </a:sys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tr-TR"/>
            </a:p>
          </c:txPr>
          <c:dLblPos val="bestFit"/>
          <c:showLegendKey val="0"/>
          <c:showVal val="0"/>
          <c:showCatName val="0"/>
          <c:showSerName val="0"/>
          <c:showPercent val="1"/>
          <c:showBubbleSize val="0"/>
          <c:extLst>
            <c:ext xmlns:c15="http://schemas.microsoft.com/office/drawing/2012/chart" uri="{CE6537A1-D6FC-4f65-9D91-7224C49458BB}"/>
          </c:extLst>
        </c:dLbl>
      </c:pivotFmt>
      <c:pivotFmt>
        <c:idx val="10"/>
        <c:spPr>
          <a:solidFill>
            <a:schemeClr val="accent1"/>
          </a:solidFill>
          <a:ln>
            <a:noFill/>
          </a:ln>
          <a:effectLst>
            <a:outerShdw blurRad="254000" sx="102000" sy="102000" algn="ctr" rotWithShape="0">
              <a:prstClr val="black">
                <a:alpha val="20000"/>
              </a:prstClr>
            </a:outerShdw>
          </a:effectLst>
        </c:spPr>
        <c:dLbl>
          <c:idx val="0"/>
          <c:layout>
            <c:manualLayout>
              <c:x val="2.577755905511811E-2"/>
              <c:y val="-4.5949256342957136E-2"/>
            </c:manualLayout>
          </c:layout>
          <c:spPr>
            <a:pattFill prst="pct75">
              <a:fgClr>
                <a:sysClr val="windowText" lastClr="000000">
                  <a:lumMod val="75000"/>
                  <a:lumOff val="25000"/>
                </a:sysClr>
              </a:fgClr>
              <a:bgClr>
                <a:sysClr val="windowText" lastClr="000000">
                  <a:lumMod val="65000"/>
                  <a:lumOff val="35000"/>
                </a:sys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tr-TR"/>
            </a:p>
          </c:txPr>
          <c:dLblPos val="bestFit"/>
          <c:showLegendKey val="0"/>
          <c:showVal val="0"/>
          <c:showCatName val="0"/>
          <c:showSerName val="0"/>
          <c:showPercent val="1"/>
          <c:showBubbleSize val="0"/>
          <c:extLst>
            <c:ext xmlns:c15="http://schemas.microsoft.com/office/drawing/2012/chart" uri="{CE6537A1-D6FC-4f65-9D91-7224C49458BB}"/>
          </c:extLst>
        </c:dLbl>
      </c:pivotFmt>
      <c:pivotFmt>
        <c:idx val="11"/>
        <c:spPr>
          <a:solidFill>
            <a:schemeClr val="accent1"/>
          </a:solidFill>
          <a:ln>
            <a:noFill/>
          </a:ln>
          <a:effectLst>
            <a:outerShdw blurRad="254000" sx="102000" sy="102000" algn="ctr" rotWithShape="0">
              <a:prstClr val="black">
                <a:alpha val="20000"/>
              </a:prstClr>
            </a:outerShdw>
          </a:effectLst>
        </c:spPr>
        <c:dLbl>
          <c:idx val="0"/>
          <c:spPr>
            <a:pattFill prst="pct75">
              <a:fgClr>
                <a:sysClr val="windowText" lastClr="000000">
                  <a:lumMod val="75000"/>
                  <a:lumOff val="25000"/>
                </a:sysClr>
              </a:fgClr>
              <a:bgClr>
                <a:sysClr val="windowText" lastClr="000000">
                  <a:lumMod val="65000"/>
                  <a:lumOff val="35000"/>
                </a:sys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tr-TR"/>
            </a:p>
          </c:txPr>
          <c:showLegendKey val="0"/>
          <c:showVal val="0"/>
          <c:showCatName val="0"/>
          <c:showSerName val="0"/>
          <c:showPercent val="0"/>
          <c:showBubbleSize val="0"/>
          <c:extLst>
            <c:ext xmlns:c15="http://schemas.microsoft.com/office/drawing/2012/chart" uri="{CE6537A1-D6FC-4f65-9D91-7224C49458BB}"/>
          </c:extLst>
        </c:dLbl>
      </c:pivotFmt>
      <c:pivotFmt>
        <c:idx val="12"/>
        <c:spPr>
          <a:solidFill>
            <a:schemeClr val="accent1"/>
          </a:solidFill>
          <a:ln>
            <a:noFill/>
          </a:ln>
          <a:effectLst>
            <a:outerShdw blurRad="254000" sx="102000" sy="102000" algn="ctr" rotWithShape="0">
              <a:prstClr val="black">
                <a:alpha val="20000"/>
              </a:prstClr>
            </a:outerShdw>
          </a:effectLst>
        </c:spPr>
        <c:dLbl>
          <c:idx val="0"/>
          <c:layout>
            <c:manualLayout>
              <c:x val="3.7490376202974629E-2"/>
              <c:y val="-9.0791776027996495E-3"/>
            </c:manualLayout>
          </c:layout>
          <c:spPr>
            <a:pattFill prst="pct75">
              <a:fgClr>
                <a:sysClr val="windowText" lastClr="000000">
                  <a:lumMod val="75000"/>
                  <a:lumOff val="25000"/>
                </a:sysClr>
              </a:fgClr>
              <a:bgClr>
                <a:sysClr val="windowText" lastClr="000000">
                  <a:lumMod val="65000"/>
                  <a:lumOff val="35000"/>
                </a:sys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tr-TR"/>
            </a:p>
          </c:txPr>
          <c:dLblPos val="bestFit"/>
          <c:showLegendKey val="0"/>
          <c:showVal val="0"/>
          <c:showCatName val="0"/>
          <c:showSerName val="0"/>
          <c:showPercent val="1"/>
          <c:showBubbleSize val="0"/>
          <c:extLst>
            <c:ext xmlns:c15="http://schemas.microsoft.com/office/drawing/2012/chart" uri="{CE6537A1-D6FC-4f65-9D91-7224C49458BB}"/>
          </c:extLst>
        </c:dLbl>
      </c:pivotFmt>
      <c:pivotFmt>
        <c:idx val="13"/>
        <c:spPr>
          <a:solidFill>
            <a:schemeClr val="accent1"/>
          </a:solidFill>
          <a:ln>
            <a:noFill/>
          </a:ln>
          <a:effectLst>
            <a:outerShdw blurRad="254000" sx="102000" sy="102000" algn="ctr" rotWithShape="0">
              <a:prstClr val="black">
                <a:alpha val="20000"/>
              </a:prstClr>
            </a:outerShdw>
          </a:effectLst>
        </c:spPr>
      </c:pivotFmt>
      <c:pivotFmt>
        <c:idx val="14"/>
        <c:spPr>
          <a:solidFill>
            <a:schemeClr val="accent1"/>
          </a:solidFill>
          <a:ln>
            <a:noFill/>
          </a:ln>
          <a:effectLst>
            <a:outerShdw blurRad="254000" sx="102000" sy="102000" algn="ctr" rotWithShape="0">
              <a:prstClr val="black">
                <a:alpha val="20000"/>
              </a:prstClr>
            </a:outerShdw>
          </a:effectLst>
        </c:spPr>
        <c:dLbl>
          <c:idx val="0"/>
          <c:layout>
            <c:manualLayout>
              <c:x val="3.3052930883639517E-2"/>
              <c:y val="0.10643591426071737"/>
            </c:manualLayout>
          </c:layout>
          <c:spPr>
            <a:pattFill prst="pct75">
              <a:fgClr>
                <a:sysClr val="windowText" lastClr="000000">
                  <a:lumMod val="75000"/>
                  <a:lumOff val="25000"/>
                </a:sysClr>
              </a:fgClr>
              <a:bgClr>
                <a:sysClr val="windowText" lastClr="000000">
                  <a:lumMod val="65000"/>
                  <a:lumOff val="35000"/>
                </a:sys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tr-TR"/>
            </a:p>
          </c:txPr>
          <c:dLblPos val="bestFit"/>
          <c:showLegendKey val="0"/>
          <c:showVal val="0"/>
          <c:showCatName val="0"/>
          <c:showSerName val="0"/>
          <c:showPercent val="1"/>
          <c:showBubbleSize val="0"/>
          <c:extLst>
            <c:ext xmlns:c15="http://schemas.microsoft.com/office/drawing/2012/chart" uri="{CE6537A1-D6FC-4f65-9D91-7224C49458BB}"/>
          </c:extLst>
        </c:dLbl>
      </c:pivotFmt>
      <c:pivotFmt>
        <c:idx val="15"/>
        <c:spPr>
          <a:solidFill>
            <a:schemeClr val="accent1"/>
          </a:solidFill>
          <a:ln>
            <a:noFill/>
          </a:ln>
          <a:effectLst>
            <a:outerShdw blurRad="254000" sx="102000" sy="102000" algn="ctr" rotWithShape="0">
              <a:prstClr val="black">
                <a:alpha val="20000"/>
              </a:prstClr>
            </a:outerShdw>
          </a:effectLst>
        </c:spPr>
        <c:dLbl>
          <c:idx val="0"/>
          <c:layout>
            <c:manualLayout>
              <c:x val="-3.4302274715660594E-2"/>
              <c:y val="-3.9294619422572202E-2"/>
            </c:manualLayout>
          </c:layout>
          <c:spPr>
            <a:pattFill prst="pct75">
              <a:fgClr>
                <a:sysClr val="windowText" lastClr="000000">
                  <a:lumMod val="75000"/>
                  <a:lumOff val="25000"/>
                </a:sysClr>
              </a:fgClr>
              <a:bgClr>
                <a:sysClr val="windowText" lastClr="000000">
                  <a:lumMod val="65000"/>
                  <a:lumOff val="35000"/>
                </a:sys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tr-TR"/>
            </a:p>
          </c:txPr>
          <c:dLblPos val="bestFit"/>
          <c:showLegendKey val="0"/>
          <c:showVal val="0"/>
          <c:showCatName val="0"/>
          <c:showSerName val="0"/>
          <c:showPercent val="1"/>
          <c:showBubbleSize val="0"/>
          <c:extLst>
            <c:ext xmlns:c15="http://schemas.microsoft.com/office/drawing/2012/chart" uri="{CE6537A1-D6FC-4f65-9D91-7224C49458BB}"/>
          </c:extLst>
        </c:dLbl>
      </c:pivotFmt>
      <c:pivotFmt>
        <c:idx val="16"/>
        <c:spPr>
          <a:solidFill>
            <a:schemeClr val="accent1"/>
          </a:solidFill>
          <a:ln>
            <a:noFill/>
          </a:ln>
          <a:effectLst>
            <a:outerShdw blurRad="254000" sx="102000" sy="102000" algn="ctr" rotWithShape="0">
              <a:prstClr val="black">
                <a:alpha val="20000"/>
              </a:prstClr>
            </a:outerShdw>
          </a:effectLst>
        </c:spPr>
        <c:marker>
          <c:symbol val="none"/>
        </c:marker>
        <c:dLbl>
          <c:idx val="0"/>
          <c:spPr>
            <a:pattFill prst="pct75">
              <a:fgClr>
                <a:sysClr val="windowText" lastClr="000000">
                  <a:lumMod val="75000"/>
                  <a:lumOff val="25000"/>
                </a:sysClr>
              </a:fgClr>
              <a:bgClr>
                <a:sysClr val="windowText" lastClr="000000">
                  <a:lumMod val="65000"/>
                  <a:lumOff val="35000"/>
                </a:sys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tr-TR"/>
            </a:p>
          </c:txPr>
          <c:dLblPos val="ctr"/>
          <c:showLegendKey val="0"/>
          <c:showVal val="0"/>
          <c:showCatName val="0"/>
          <c:showSerName val="0"/>
          <c:showPercent val="1"/>
          <c:showBubbleSize val="0"/>
          <c:extLst>
            <c:ext xmlns:c15="http://schemas.microsoft.com/office/drawing/2012/chart" uri="{CE6537A1-D6FC-4f65-9D91-7224C49458BB}"/>
          </c:extLst>
        </c:dLbl>
      </c:pivotFmt>
      <c:pivotFmt>
        <c:idx val="17"/>
        <c:spPr>
          <a:solidFill>
            <a:schemeClr val="accent1"/>
          </a:solidFill>
          <a:ln>
            <a:noFill/>
          </a:ln>
          <a:effectLst>
            <a:outerShdw blurRad="254000" sx="102000" sy="102000" algn="ctr" rotWithShape="0">
              <a:prstClr val="black">
                <a:alpha val="20000"/>
              </a:prstClr>
            </a:outerShdw>
          </a:effectLst>
        </c:spPr>
        <c:dLbl>
          <c:idx val="0"/>
          <c:layout>
            <c:manualLayout>
              <c:x val="-2.1914698162729659E-2"/>
              <c:y val="-3.9863662875473896E-2"/>
            </c:manualLayout>
          </c:layout>
          <c:spPr>
            <a:pattFill prst="pct75">
              <a:fgClr>
                <a:sysClr val="windowText" lastClr="000000">
                  <a:lumMod val="75000"/>
                  <a:lumOff val="25000"/>
                </a:sysClr>
              </a:fgClr>
              <a:bgClr>
                <a:sysClr val="windowText" lastClr="000000">
                  <a:lumMod val="65000"/>
                  <a:lumOff val="35000"/>
                </a:sys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tr-TR"/>
            </a:p>
          </c:txPr>
          <c:dLblPos val="bestFit"/>
          <c:showLegendKey val="0"/>
          <c:showVal val="0"/>
          <c:showCatName val="0"/>
          <c:showSerName val="0"/>
          <c:showPercent val="1"/>
          <c:showBubbleSize val="0"/>
          <c:extLst>
            <c:ext xmlns:c15="http://schemas.microsoft.com/office/drawing/2012/chart" uri="{CE6537A1-D6FC-4f65-9D91-7224C49458BB}"/>
          </c:extLst>
        </c:dLbl>
      </c:pivotFmt>
      <c:pivotFmt>
        <c:idx val="18"/>
        <c:spPr>
          <a:solidFill>
            <a:schemeClr val="accent1"/>
          </a:solidFill>
          <a:ln>
            <a:noFill/>
          </a:ln>
          <a:effectLst>
            <a:outerShdw blurRad="254000" sx="102000" sy="102000" algn="ctr" rotWithShape="0">
              <a:prstClr val="black">
                <a:alpha val="20000"/>
              </a:prstClr>
            </a:outerShdw>
          </a:effectLst>
        </c:spPr>
        <c:dLbl>
          <c:idx val="0"/>
          <c:layout>
            <c:manualLayout>
              <c:x val="2.577755905511811E-2"/>
              <c:y val="-4.5949256342957136E-2"/>
            </c:manualLayout>
          </c:layout>
          <c:spPr>
            <a:pattFill prst="pct75">
              <a:fgClr>
                <a:sysClr val="windowText" lastClr="000000">
                  <a:lumMod val="75000"/>
                  <a:lumOff val="25000"/>
                </a:sysClr>
              </a:fgClr>
              <a:bgClr>
                <a:sysClr val="windowText" lastClr="000000">
                  <a:lumMod val="65000"/>
                  <a:lumOff val="35000"/>
                </a:sys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tr-TR"/>
            </a:p>
          </c:txPr>
          <c:dLblPos val="bestFit"/>
          <c:showLegendKey val="0"/>
          <c:showVal val="0"/>
          <c:showCatName val="0"/>
          <c:showSerName val="0"/>
          <c:showPercent val="1"/>
          <c:showBubbleSize val="0"/>
          <c:extLst>
            <c:ext xmlns:c15="http://schemas.microsoft.com/office/drawing/2012/chart" uri="{CE6537A1-D6FC-4f65-9D91-7224C49458BB}"/>
          </c:extLst>
        </c:dLbl>
      </c:pivotFmt>
      <c:pivotFmt>
        <c:idx val="19"/>
        <c:spPr>
          <a:solidFill>
            <a:schemeClr val="accent1"/>
          </a:solidFill>
          <a:ln>
            <a:noFill/>
          </a:ln>
          <a:effectLst>
            <a:outerShdw blurRad="254000" sx="102000" sy="102000" algn="ctr" rotWithShape="0">
              <a:prstClr val="black">
                <a:alpha val="20000"/>
              </a:prstClr>
            </a:outerShdw>
          </a:effectLst>
        </c:spPr>
        <c:dLbl>
          <c:idx val="0"/>
          <c:spPr>
            <a:pattFill prst="pct75">
              <a:fgClr>
                <a:sysClr val="windowText" lastClr="000000">
                  <a:lumMod val="75000"/>
                  <a:lumOff val="25000"/>
                </a:sysClr>
              </a:fgClr>
              <a:bgClr>
                <a:sysClr val="windowText" lastClr="000000">
                  <a:lumMod val="65000"/>
                  <a:lumOff val="35000"/>
                </a:sys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tr-TR"/>
            </a:p>
          </c:txPr>
          <c:showLegendKey val="0"/>
          <c:showVal val="0"/>
          <c:showCatName val="0"/>
          <c:showSerName val="0"/>
          <c:showPercent val="0"/>
          <c:showBubbleSize val="0"/>
          <c:extLst>
            <c:ext xmlns:c15="http://schemas.microsoft.com/office/drawing/2012/chart" uri="{CE6537A1-D6FC-4f65-9D91-7224C49458BB}"/>
          </c:extLst>
        </c:dLbl>
      </c:pivotFmt>
      <c:pivotFmt>
        <c:idx val="20"/>
        <c:spPr>
          <a:solidFill>
            <a:schemeClr val="accent1"/>
          </a:solidFill>
          <a:ln>
            <a:noFill/>
          </a:ln>
          <a:effectLst>
            <a:outerShdw blurRad="254000" sx="102000" sy="102000" algn="ctr" rotWithShape="0">
              <a:prstClr val="black">
                <a:alpha val="20000"/>
              </a:prstClr>
            </a:outerShdw>
          </a:effectLst>
        </c:spPr>
        <c:dLbl>
          <c:idx val="0"/>
          <c:layout>
            <c:manualLayout>
              <c:x val="3.7490376202974629E-2"/>
              <c:y val="-9.0791776027996495E-3"/>
            </c:manualLayout>
          </c:layout>
          <c:spPr>
            <a:pattFill prst="pct75">
              <a:fgClr>
                <a:sysClr val="windowText" lastClr="000000">
                  <a:lumMod val="75000"/>
                  <a:lumOff val="25000"/>
                </a:sysClr>
              </a:fgClr>
              <a:bgClr>
                <a:sysClr val="windowText" lastClr="000000">
                  <a:lumMod val="65000"/>
                  <a:lumOff val="35000"/>
                </a:sys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tr-TR"/>
            </a:p>
          </c:txPr>
          <c:dLblPos val="bestFit"/>
          <c:showLegendKey val="0"/>
          <c:showVal val="0"/>
          <c:showCatName val="0"/>
          <c:showSerName val="0"/>
          <c:showPercent val="1"/>
          <c:showBubbleSize val="0"/>
          <c:extLst>
            <c:ext xmlns:c15="http://schemas.microsoft.com/office/drawing/2012/chart" uri="{CE6537A1-D6FC-4f65-9D91-7224C49458BB}"/>
          </c:extLst>
        </c:dLbl>
      </c:pivotFmt>
      <c:pivotFmt>
        <c:idx val="21"/>
        <c:spPr>
          <a:solidFill>
            <a:schemeClr val="accent1"/>
          </a:solidFill>
          <a:ln>
            <a:noFill/>
          </a:ln>
          <a:effectLst>
            <a:outerShdw blurRad="254000" sx="102000" sy="102000" algn="ctr" rotWithShape="0">
              <a:prstClr val="black">
                <a:alpha val="20000"/>
              </a:prstClr>
            </a:outerShdw>
          </a:effectLst>
        </c:spPr>
      </c:pivotFmt>
      <c:pivotFmt>
        <c:idx val="22"/>
        <c:spPr>
          <a:solidFill>
            <a:schemeClr val="accent1"/>
          </a:solidFill>
          <a:ln>
            <a:noFill/>
          </a:ln>
          <a:effectLst>
            <a:outerShdw blurRad="254000" sx="102000" sy="102000" algn="ctr" rotWithShape="0">
              <a:prstClr val="black">
                <a:alpha val="20000"/>
              </a:prstClr>
            </a:outerShdw>
          </a:effectLst>
        </c:spPr>
        <c:dLbl>
          <c:idx val="0"/>
          <c:layout>
            <c:manualLayout>
              <c:x val="3.3052930883639517E-2"/>
              <c:y val="0.10643591426071737"/>
            </c:manualLayout>
          </c:layout>
          <c:spPr>
            <a:pattFill prst="pct75">
              <a:fgClr>
                <a:sysClr val="windowText" lastClr="000000">
                  <a:lumMod val="75000"/>
                  <a:lumOff val="25000"/>
                </a:sysClr>
              </a:fgClr>
              <a:bgClr>
                <a:sysClr val="windowText" lastClr="000000">
                  <a:lumMod val="65000"/>
                  <a:lumOff val="35000"/>
                </a:sys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tr-TR"/>
            </a:p>
          </c:txPr>
          <c:dLblPos val="bestFit"/>
          <c:showLegendKey val="0"/>
          <c:showVal val="0"/>
          <c:showCatName val="0"/>
          <c:showSerName val="0"/>
          <c:showPercent val="1"/>
          <c:showBubbleSize val="0"/>
          <c:extLst>
            <c:ext xmlns:c15="http://schemas.microsoft.com/office/drawing/2012/chart" uri="{CE6537A1-D6FC-4f65-9D91-7224C49458BB}"/>
          </c:extLst>
        </c:dLbl>
      </c:pivotFmt>
      <c:pivotFmt>
        <c:idx val="23"/>
        <c:spPr>
          <a:solidFill>
            <a:schemeClr val="accent1"/>
          </a:solidFill>
          <a:ln>
            <a:noFill/>
          </a:ln>
          <a:effectLst>
            <a:outerShdw blurRad="254000" sx="102000" sy="102000" algn="ctr" rotWithShape="0">
              <a:prstClr val="black">
                <a:alpha val="20000"/>
              </a:prstClr>
            </a:outerShdw>
          </a:effectLst>
        </c:spPr>
        <c:dLbl>
          <c:idx val="0"/>
          <c:layout>
            <c:manualLayout>
              <c:x val="-3.4302274715660594E-2"/>
              <c:y val="-3.9294619422572202E-2"/>
            </c:manualLayout>
          </c:layout>
          <c:spPr>
            <a:pattFill prst="pct75">
              <a:fgClr>
                <a:sysClr val="windowText" lastClr="000000">
                  <a:lumMod val="75000"/>
                  <a:lumOff val="25000"/>
                </a:sysClr>
              </a:fgClr>
              <a:bgClr>
                <a:sysClr val="windowText" lastClr="000000">
                  <a:lumMod val="65000"/>
                  <a:lumOff val="35000"/>
                </a:sys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tr-TR"/>
            </a:p>
          </c:txPr>
          <c:dLblPos val="bestFit"/>
          <c:showLegendKey val="0"/>
          <c:showVal val="0"/>
          <c:showCatName val="0"/>
          <c:showSerName val="0"/>
          <c:showPercent val="1"/>
          <c:showBubbleSize val="0"/>
          <c:extLst>
            <c:ext xmlns:c15="http://schemas.microsoft.com/office/drawing/2012/chart" uri="{CE6537A1-D6FC-4f65-9D91-7224C49458BB}"/>
          </c:extLst>
        </c:dLbl>
      </c:pivotFmt>
      <c:pivotFmt>
        <c:idx val="24"/>
        <c:spPr>
          <a:solidFill>
            <a:schemeClr val="accent1"/>
          </a:solidFill>
          <a:ln>
            <a:noFill/>
          </a:ln>
          <a:effectLst>
            <a:outerShdw blurRad="254000" sx="102000" sy="102000" algn="ctr" rotWithShape="0">
              <a:prstClr val="black">
                <a:alpha val="20000"/>
              </a:prstClr>
            </a:outerShdw>
          </a:effectLst>
        </c:spPr>
        <c:marker>
          <c:symbol val="none"/>
        </c:marker>
        <c:dLbl>
          <c:idx val="0"/>
          <c:spPr>
            <a:pattFill prst="pct75">
              <a:fgClr>
                <a:sysClr val="windowText" lastClr="000000">
                  <a:lumMod val="75000"/>
                  <a:lumOff val="25000"/>
                </a:sysClr>
              </a:fgClr>
              <a:bgClr>
                <a:sysClr val="windowText" lastClr="000000">
                  <a:lumMod val="65000"/>
                  <a:lumOff val="35000"/>
                </a:sys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tr-TR"/>
            </a:p>
          </c:txPr>
          <c:dLblPos val="ctr"/>
          <c:showLegendKey val="0"/>
          <c:showVal val="0"/>
          <c:showCatName val="0"/>
          <c:showSerName val="0"/>
          <c:showPercent val="1"/>
          <c:showBubbleSize val="0"/>
          <c:extLst>
            <c:ext xmlns:c15="http://schemas.microsoft.com/office/drawing/2012/chart" uri="{CE6537A1-D6FC-4f65-9D91-7224C49458BB}"/>
          </c:extLst>
        </c:dLbl>
      </c:pivotFmt>
      <c:pivotFmt>
        <c:idx val="25"/>
        <c:spPr>
          <a:solidFill>
            <a:schemeClr val="accent1"/>
          </a:solidFill>
          <a:ln>
            <a:noFill/>
          </a:ln>
          <a:effectLst>
            <a:outerShdw blurRad="254000" sx="102000" sy="102000" algn="ctr" rotWithShape="0">
              <a:prstClr val="black">
                <a:alpha val="20000"/>
              </a:prstClr>
            </a:outerShdw>
          </a:effectLst>
        </c:spPr>
        <c:dLbl>
          <c:idx val="0"/>
          <c:layout>
            <c:manualLayout>
              <c:x val="-2.1914698162729659E-2"/>
              <c:y val="-3.9863662875473896E-2"/>
            </c:manualLayout>
          </c:layout>
          <c:spPr>
            <a:pattFill prst="pct75">
              <a:fgClr>
                <a:sysClr val="windowText" lastClr="000000">
                  <a:lumMod val="75000"/>
                  <a:lumOff val="25000"/>
                </a:sysClr>
              </a:fgClr>
              <a:bgClr>
                <a:sysClr val="windowText" lastClr="000000">
                  <a:lumMod val="65000"/>
                  <a:lumOff val="35000"/>
                </a:sys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tr-TR"/>
            </a:p>
          </c:txPr>
          <c:dLblPos val="bestFit"/>
          <c:showLegendKey val="0"/>
          <c:showVal val="0"/>
          <c:showCatName val="0"/>
          <c:showSerName val="0"/>
          <c:showPercent val="1"/>
          <c:showBubbleSize val="0"/>
          <c:extLst>
            <c:ext xmlns:c15="http://schemas.microsoft.com/office/drawing/2012/chart" uri="{CE6537A1-D6FC-4f65-9D91-7224C49458BB}"/>
          </c:extLst>
        </c:dLbl>
      </c:pivotFmt>
      <c:pivotFmt>
        <c:idx val="26"/>
        <c:spPr>
          <a:solidFill>
            <a:schemeClr val="accent1"/>
          </a:solidFill>
          <a:ln>
            <a:noFill/>
          </a:ln>
          <a:effectLst>
            <a:outerShdw blurRad="254000" sx="102000" sy="102000" algn="ctr" rotWithShape="0">
              <a:prstClr val="black">
                <a:alpha val="20000"/>
              </a:prstClr>
            </a:outerShdw>
          </a:effectLst>
        </c:spPr>
        <c:dLbl>
          <c:idx val="0"/>
          <c:layout>
            <c:manualLayout>
              <c:x val="2.577755905511811E-2"/>
              <c:y val="-4.5949256342957136E-2"/>
            </c:manualLayout>
          </c:layout>
          <c:spPr>
            <a:pattFill prst="pct75">
              <a:fgClr>
                <a:sysClr val="windowText" lastClr="000000">
                  <a:lumMod val="75000"/>
                  <a:lumOff val="25000"/>
                </a:sysClr>
              </a:fgClr>
              <a:bgClr>
                <a:sysClr val="windowText" lastClr="000000">
                  <a:lumMod val="65000"/>
                  <a:lumOff val="35000"/>
                </a:sys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tr-TR"/>
            </a:p>
          </c:txPr>
          <c:dLblPos val="bestFit"/>
          <c:showLegendKey val="0"/>
          <c:showVal val="0"/>
          <c:showCatName val="0"/>
          <c:showSerName val="0"/>
          <c:showPercent val="1"/>
          <c:showBubbleSize val="0"/>
          <c:extLst>
            <c:ext xmlns:c15="http://schemas.microsoft.com/office/drawing/2012/chart" uri="{CE6537A1-D6FC-4f65-9D91-7224C49458BB}"/>
          </c:extLst>
        </c:dLbl>
      </c:pivotFmt>
      <c:pivotFmt>
        <c:idx val="27"/>
        <c:spPr>
          <a:solidFill>
            <a:schemeClr val="accent1"/>
          </a:solidFill>
          <a:ln>
            <a:noFill/>
          </a:ln>
          <a:effectLst>
            <a:outerShdw blurRad="254000" sx="102000" sy="102000" algn="ctr" rotWithShape="0">
              <a:prstClr val="black">
                <a:alpha val="20000"/>
              </a:prstClr>
            </a:outerShdw>
          </a:effectLst>
        </c:spPr>
        <c:dLbl>
          <c:idx val="0"/>
          <c:spPr>
            <a:pattFill prst="pct75">
              <a:fgClr>
                <a:sysClr val="windowText" lastClr="000000">
                  <a:lumMod val="75000"/>
                  <a:lumOff val="25000"/>
                </a:sysClr>
              </a:fgClr>
              <a:bgClr>
                <a:sysClr val="windowText" lastClr="000000">
                  <a:lumMod val="65000"/>
                  <a:lumOff val="35000"/>
                </a:sys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tr-TR"/>
            </a:p>
          </c:txPr>
          <c:showLegendKey val="0"/>
          <c:showVal val="0"/>
          <c:showCatName val="0"/>
          <c:showSerName val="0"/>
          <c:showPercent val="0"/>
          <c:showBubbleSize val="0"/>
          <c:extLst>
            <c:ext xmlns:c15="http://schemas.microsoft.com/office/drawing/2012/chart" uri="{CE6537A1-D6FC-4f65-9D91-7224C49458BB}"/>
          </c:extLst>
        </c:dLbl>
      </c:pivotFmt>
      <c:pivotFmt>
        <c:idx val="28"/>
        <c:spPr>
          <a:solidFill>
            <a:schemeClr val="accent1"/>
          </a:solidFill>
          <a:ln>
            <a:noFill/>
          </a:ln>
          <a:effectLst>
            <a:outerShdw blurRad="254000" sx="102000" sy="102000" algn="ctr" rotWithShape="0">
              <a:prstClr val="black">
                <a:alpha val="20000"/>
              </a:prstClr>
            </a:outerShdw>
          </a:effectLst>
        </c:spPr>
        <c:dLbl>
          <c:idx val="0"/>
          <c:layout>
            <c:manualLayout>
              <c:x val="3.7490376202974629E-2"/>
              <c:y val="-9.0791776027996495E-3"/>
            </c:manualLayout>
          </c:layout>
          <c:spPr>
            <a:pattFill prst="pct75">
              <a:fgClr>
                <a:sysClr val="windowText" lastClr="000000">
                  <a:lumMod val="75000"/>
                  <a:lumOff val="25000"/>
                </a:sysClr>
              </a:fgClr>
              <a:bgClr>
                <a:sysClr val="windowText" lastClr="000000">
                  <a:lumMod val="65000"/>
                  <a:lumOff val="35000"/>
                </a:sys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tr-TR"/>
            </a:p>
          </c:txPr>
          <c:dLblPos val="bestFit"/>
          <c:showLegendKey val="0"/>
          <c:showVal val="0"/>
          <c:showCatName val="0"/>
          <c:showSerName val="0"/>
          <c:showPercent val="1"/>
          <c:showBubbleSize val="0"/>
          <c:extLst>
            <c:ext xmlns:c15="http://schemas.microsoft.com/office/drawing/2012/chart" uri="{CE6537A1-D6FC-4f65-9D91-7224C49458BB}"/>
          </c:extLst>
        </c:dLbl>
      </c:pivotFmt>
      <c:pivotFmt>
        <c:idx val="29"/>
        <c:spPr>
          <a:solidFill>
            <a:schemeClr val="accent1"/>
          </a:solidFill>
          <a:ln>
            <a:noFill/>
          </a:ln>
          <a:effectLst>
            <a:outerShdw blurRad="254000" sx="102000" sy="102000" algn="ctr" rotWithShape="0">
              <a:prstClr val="black">
                <a:alpha val="20000"/>
              </a:prstClr>
            </a:outerShdw>
          </a:effectLst>
        </c:spPr>
      </c:pivotFmt>
      <c:pivotFmt>
        <c:idx val="30"/>
        <c:spPr>
          <a:solidFill>
            <a:schemeClr val="accent1"/>
          </a:solidFill>
          <a:ln>
            <a:noFill/>
          </a:ln>
          <a:effectLst>
            <a:outerShdw blurRad="254000" sx="102000" sy="102000" algn="ctr" rotWithShape="0">
              <a:prstClr val="black">
                <a:alpha val="20000"/>
              </a:prstClr>
            </a:outerShdw>
          </a:effectLst>
        </c:spPr>
        <c:dLbl>
          <c:idx val="0"/>
          <c:layout>
            <c:manualLayout>
              <c:x val="3.3052930883639517E-2"/>
              <c:y val="0.10643591426071737"/>
            </c:manualLayout>
          </c:layout>
          <c:spPr>
            <a:pattFill prst="pct75">
              <a:fgClr>
                <a:sysClr val="windowText" lastClr="000000">
                  <a:lumMod val="75000"/>
                  <a:lumOff val="25000"/>
                </a:sysClr>
              </a:fgClr>
              <a:bgClr>
                <a:sysClr val="windowText" lastClr="000000">
                  <a:lumMod val="65000"/>
                  <a:lumOff val="35000"/>
                </a:sys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tr-TR"/>
            </a:p>
          </c:txPr>
          <c:dLblPos val="bestFit"/>
          <c:showLegendKey val="0"/>
          <c:showVal val="0"/>
          <c:showCatName val="0"/>
          <c:showSerName val="0"/>
          <c:showPercent val="1"/>
          <c:showBubbleSize val="0"/>
          <c:extLst>
            <c:ext xmlns:c15="http://schemas.microsoft.com/office/drawing/2012/chart" uri="{CE6537A1-D6FC-4f65-9D91-7224C49458BB}"/>
          </c:extLst>
        </c:dLbl>
      </c:pivotFmt>
      <c:pivotFmt>
        <c:idx val="31"/>
        <c:spPr>
          <a:solidFill>
            <a:schemeClr val="accent1"/>
          </a:solidFill>
          <a:ln>
            <a:noFill/>
          </a:ln>
          <a:effectLst>
            <a:outerShdw blurRad="254000" sx="102000" sy="102000" algn="ctr" rotWithShape="0">
              <a:prstClr val="black">
                <a:alpha val="20000"/>
              </a:prstClr>
            </a:outerShdw>
          </a:effectLst>
        </c:spPr>
        <c:dLbl>
          <c:idx val="0"/>
          <c:layout>
            <c:manualLayout>
              <c:x val="-3.4302274715660594E-2"/>
              <c:y val="-3.9294619422572202E-2"/>
            </c:manualLayout>
          </c:layout>
          <c:spPr>
            <a:pattFill prst="pct75">
              <a:fgClr>
                <a:sysClr val="windowText" lastClr="000000">
                  <a:lumMod val="75000"/>
                  <a:lumOff val="25000"/>
                </a:sysClr>
              </a:fgClr>
              <a:bgClr>
                <a:sysClr val="windowText" lastClr="000000">
                  <a:lumMod val="65000"/>
                  <a:lumOff val="35000"/>
                </a:sys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tr-TR"/>
            </a:p>
          </c:txPr>
          <c:dLblPos val="bestFit"/>
          <c:showLegendKey val="0"/>
          <c:showVal val="0"/>
          <c:showCatName val="0"/>
          <c:showSerName val="0"/>
          <c:showPercent val="1"/>
          <c:showBubbleSize val="0"/>
          <c:extLst>
            <c:ext xmlns:c15="http://schemas.microsoft.com/office/drawing/2012/chart" uri="{CE6537A1-D6FC-4f65-9D91-7224C49458BB}"/>
          </c:extLst>
        </c:dLbl>
      </c:pivotFmt>
    </c:pivotFmts>
    <c:plotArea>
      <c:layout/>
      <c:pieChart>
        <c:varyColors val="1"/>
        <c:ser>
          <c:idx val="0"/>
          <c:order val="0"/>
          <c:tx>
            <c:strRef>
              <c:f>'Summary (2020)'!$L$3</c:f>
              <c:strCache>
                <c:ptCount val="1"/>
                <c:pt idx="0">
                  <c:v>Total</c:v>
                </c:pt>
              </c:strCache>
            </c:strRef>
          </c:tx>
          <c:dPt>
            <c:idx val="0"/>
            <c:bubble3D val="0"/>
            <c:spPr>
              <a:solidFill>
                <a:schemeClr val="accent1"/>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6190-4C2A-AE8C-8A90B1F8C4F8}"/>
              </c:ext>
            </c:extLst>
          </c:dPt>
          <c:dPt>
            <c:idx val="1"/>
            <c:bubble3D val="0"/>
            <c:spPr>
              <a:solidFill>
                <a:schemeClr val="accent2"/>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6190-4C2A-AE8C-8A90B1F8C4F8}"/>
              </c:ext>
            </c:extLst>
          </c:dPt>
          <c:dPt>
            <c:idx val="2"/>
            <c:bubble3D val="0"/>
            <c:spPr>
              <a:solidFill>
                <a:schemeClr val="accent3"/>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6190-4C2A-AE8C-8A90B1F8C4F8}"/>
              </c:ext>
            </c:extLst>
          </c:dPt>
          <c:dPt>
            <c:idx val="3"/>
            <c:bubble3D val="0"/>
            <c:spPr>
              <a:solidFill>
                <a:schemeClr val="accent4"/>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7-6190-4C2A-AE8C-8A90B1F8C4F8}"/>
              </c:ext>
            </c:extLst>
          </c:dPt>
          <c:dPt>
            <c:idx val="4"/>
            <c:bubble3D val="0"/>
            <c:spPr>
              <a:solidFill>
                <a:schemeClr val="accent5"/>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9-6190-4C2A-AE8C-8A90B1F8C4F8}"/>
              </c:ext>
            </c:extLst>
          </c:dPt>
          <c:dPt>
            <c:idx val="5"/>
            <c:bubble3D val="0"/>
            <c:spPr>
              <a:solidFill>
                <a:schemeClr val="accent6"/>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B-6190-4C2A-AE8C-8A90B1F8C4F8}"/>
              </c:ext>
            </c:extLst>
          </c:dPt>
          <c:dPt>
            <c:idx val="6"/>
            <c:bubble3D val="0"/>
            <c:spPr>
              <a:solidFill>
                <a:schemeClr val="accent1">
                  <a:lumMod val="60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D-6190-4C2A-AE8C-8A90B1F8C4F8}"/>
              </c:ext>
            </c:extLst>
          </c:dPt>
          <c:dLbls>
            <c:dLbl>
              <c:idx val="0"/>
              <c:layout>
                <c:manualLayout>
                  <c:x val="-2.1914698162729659E-2"/>
                  <c:y val="-3.9863662875473896E-2"/>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1-6190-4C2A-AE8C-8A90B1F8C4F8}"/>
                </c:ext>
              </c:extLst>
            </c:dLbl>
            <c:dLbl>
              <c:idx val="1"/>
              <c:layout>
                <c:manualLayout>
                  <c:x val="2.577755905511811E-2"/>
                  <c:y val="-4.5949256342957136E-2"/>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3-6190-4C2A-AE8C-8A90B1F8C4F8}"/>
                </c:ext>
              </c:extLst>
            </c:dLbl>
            <c:dLbl>
              <c:idx val="2"/>
              <c:delete val="1"/>
              <c:extLst>
                <c:ext xmlns:c15="http://schemas.microsoft.com/office/drawing/2012/chart" uri="{CE6537A1-D6FC-4f65-9D91-7224C49458BB}"/>
                <c:ext xmlns:c16="http://schemas.microsoft.com/office/drawing/2014/chart" uri="{C3380CC4-5D6E-409C-BE32-E72D297353CC}">
                  <c16:uniqueId val="{00000005-6190-4C2A-AE8C-8A90B1F8C4F8}"/>
                </c:ext>
              </c:extLst>
            </c:dLbl>
            <c:dLbl>
              <c:idx val="3"/>
              <c:layout>
                <c:manualLayout>
                  <c:x val="3.7490376202974629E-2"/>
                  <c:y val="-9.0791776027996495E-3"/>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7-6190-4C2A-AE8C-8A90B1F8C4F8}"/>
                </c:ext>
              </c:extLst>
            </c:dLbl>
            <c:dLbl>
              <c:idx val="5"/>
              <c:layout>
                <c:manualLayout>
                  <c:x val="3.3052930883639517E-2"/>
                  <c:y val="0.10643591426071737"/>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B-6190-4C2A-AE8C-8A90B1F8C4F8}"/>
                </c:ext>
              </c:extLst>
            </c:dLbl>
            <c:dLbl>
              <c:idx val="6"/>
              <c:layout>
                <c:manualLayout>
                  <c:x val="-3.4302274715660594E-2"/>
                  <c:y val="-3.9294619422572202E-2"/>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D-6190-4C2A-AE8C-8A90B1F8C4F8}"/>
                </c:ext>
              </c:extLst>
            </c:dLbl>
            <c:spPr>
              <a:pattFill prst="pct75">
                <a:fgClr>
                  <a:sysClr val="windowText" lastClr="000000">
                    <a:lumMod val="75000"/>
                    <a:lumOff val="25000"/>
                  </a:sysClr>
                </a:fgClr>
                <a:bgClr>
                  <a:sysClr val="windowText" lastClr="000000">
                    <a:lumMod val="65000"/>
                    <a:lumOff val="35000"/>
                  </a:sys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tr-TR"/>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'Summary (2020)'!$K$4:$K$11</c:f>
              <c:strCache>
                <c:ptCount val="7"/>
                <c:pt idx="0">
                  <c:v>Empty Container Handlers</c:v>
                </c:pt>
                <c:pt idx="1">
                  <c:v>Forklifts</c:v>
                </c:pt>
                <c:pt idx="2">
                  <c:v>Mobile Harbour Cranes</c:v>
                </c:pt>
                <c:pt idx="3">
                  <c:v>Others</c:v>
                </c:pt>
                <c:pt idx="4">
                  <c:v>Prime Movers</c:v>
                </c:pt>
                <c:pt idx="5">
                  <c:v>R410A</c:v>
                </c:pt>
                <c:pt idx="6">
                  <c:v>Reach Stackers</c:v>
                </c:pt>
              </c:strCache>
            </c:strRef>
          </c:cat>
          <c:val>
            <c:numRef>
              <c:f>'Summary (2020)'!$L$4:$L$11</c:f>
              <c:numCache>
                <c:formatCode>_(* #,##0.00_);_(* \(#,##0.00\);_(* "-"??_);_(@_)</c:formatCode>
                <c:ptCount val="7"/>
                <c:pt idx="0">
                  <c:v>146647.74471900167</c:v>
                </c:pt>
                <c:pt idx="1">
                  <c:v>72816.002274410625</c:v>
                </c:pt>
                <c:pt idx="2">
                  <c:v>0</c:v>
                </c:pt>
                <c:pt idx="3">
                  <c:v>576138.42495081597</c:v>
                </c:pt>
                <c:pt idx="4">
                  <c:v>3191829.4315999998</c:v>
                </c:pt>
                <c:pt idx="5">
                  <c:v>350865</c:v>
                </c:pt>
                <c:pt idx="6">
                  <c:v>105065.30430109729</c:v>
                </c:pt>
              </c:numCache>
            </c:numRef>
          </c:val>
          <c:extLst>
            <c:ext xmlns:c16="http://schemas.microsoft.com/office/drawing/2014/chart" uri="{C3380CC4-5D6E-409C-BE32-E72D297353CC}">
              <c16:uniqueId val="{0000000E-6190-4C2A-AE8C-8A90B1F8C4F8}"/>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r"/>
      <c:legendEntry>
        <c:idx val="2"/>
        <c:delete val="1"/>
      </c:legendEntry>
      <c:overlay val="0"/>
      <c:spPr>
        <a:solidFill>
          <a:schemeClr val="lt1">
            <a:lumMod val="95000"/>
            <a:alpha val="39000"/>
          </a:schemeClr>
        </a:solidFill>
        <a:ln>
          <a:noFill/>
        </a:ln>
        <a:effectLst/>
      </c:spPr>
      <c:txPr>
        <a:bodyPr rot="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tr-T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dk1">
          <a:lumMod val="25000"/>
          <a:lumOff val="75000"/>
        </a:schemeClr>
      </a:solidFill>
      <a:round/>
    </a:ln>
    <a:effectLst/>
  </c:spPr>
  <c:txPr>
    <a:bodyPr/>
    <a:lstStyle/>
    <a:p>
      <a:pPr>
        <a:defRPr/>
      </a:pPr>
      <a:endParaRPr lang="tr-TR"/>
    </a:p>
  </c:txPr>
  <c:externalData r:id="rId3">
    <c:autoUpdate val="0"/>
  </c:externalData>
  <c:extLst>
    <c:ext xmlns:c14="http://schemas.microsoft.com/office/drawing/2007/8/2/chart" uri="{781A3756-C4B2-4CAC-9D66-4F8BD8637D16}">
      <c14:pivotOptions>
        <c14:dropZoneFilter val="1"/>
        <c14:dropZoneCategories val="1"/>
        <c14:dropZoneData val="1"/>
        <c14:dropZoneSeries val="1"/>
        <c14:dropZonesVisible val="1"/>
      </c14:pivotOptions>
    </c:ext>
    <c:ext xmlns:c16="http://schemas.microsoft.com/office/drawing/2014/chart" uri="{E28EC0CA-F0BB-4C9C-879D-F8772B89E7AC}">
      <c16:pivotOptions16>
        <c16:showExpandCollapseFieldButtons val="1"/>
      </c16:pivotOptions16>
    </c:ext>
  </c:extLst>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pivotSource>
    <c:name>[Copy of AsyaPort.xlsx]Summary (2020)!PivotTable8</c:name>
    <c:fmtId val="8"/>
  </c:pivotSource>
  <c:chart>
    <c:autoTitleDeleted val="1"/>
    <c:pivotFmts>
      <c:pivotFmt>
        <c:idx val="0"/>
        <c:spPr>
          <a:solidFill>
            <a:schemeClr val="accent1"/>
          </a:solidFill>
          <a:ln>
            <a:noFill/>
          </a:ln>
          <a:effectLst>
            <a:outerShdw blurRad="254000" sx="102000" sy="102000" algn="ctr" rotWithShape="0">
              <a:prstClr val="black">
                <a:alpha val="20000"/>
              </a:prstClr>
            </a:outerShdw>
          </a:effectLst>
        </c:spPr>
        <c:dLbl>
          <c:idx val="0"/>
          <c:spPr>
            <a:pattFill prst="pct75">
              <a:fgClr>
                <a:sysClr val="windowText" lastClr="000000">
                  <a:lumMod val="75000"/>
                  <a:lumOff val="25000"/>
                </a:sysClr>
              </a:fgClr>
              <a:bgClr>
                <a:sysClr val="windowText" lastClr="000000">
                  <a:lumMod val="65000"/>
                  <a:lumOff val="35000"/>
                </a:sys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tr-TR"/>
            </a:p>
          </c:txPr>
          <c:showLegendKey val="1"/>
          <c:showVal val="1"/>
          <c:showCatName val="1"/>
          <c:showSerName val="1"/>
          <c:showPercent val="1"/>
          <c:showBubbleSize val="1"/>
          <c:extLst>
            <c:ext xmlns:c15="http://schemas.microsoft.com/office/drawing/2012/chart" uri="{CE6537A1-D6FC-4f65-9D91-7224C49458BB}"/>
          </c:extLst>
        </c:dLbl>
      </c:pivotFmt>
      <c:pivotFmt>
        <c:idx val="1"/>
        <c:spPr>
          <a:solidFill>
            <a:schemeClr val="accent1"/>
          </a:solidFill>
          <a:ln>
            <a:noFill/>
          </a:ln>
          <a:effectLst>
            <a:outerShdw blurRad="254000" sx="102000" sy="102000" algn="ctr" rotWithShape="0">
              <a:prstClr val="black">
                <a:alpha val="20000"/>
              </a:prstClr>
            </a:outerShdw>
          </a:effectLst>
        </c:spPr>
      </c:pivotFmt>
      <c:pivotFmt>
        <c:idx val="2"/>
        <c:spPr>
          <a:solidFill>
            <a:schemeClr val="accent1"/>
          </a:solidFill>
          <a:ln>
            <a:noFill/>
          </a:ln>
          <a:effectLst>
            <a:outerShdw blurRad="254000" sx="102000" sy="102000" algn="ctr" rotWithShape="0">
              <a:prstClr val="black">
                <a:alpha val="20000"/>
              </a:prstClr>
            </a:outerShdw>
          </a:effectLst>
        </c:spPr>
      </c:pivotFmt>
      <c:pivotFmt>
        <c:idx val="3"/>
        <c:spPr>
          <a:solidFill>
            <a:schemeClr val="accent1"/>
          </a:solidFill>
          <a:ln>
            <a:noFill/>
          </a:ln>
          <a:effectLst>
            <a:outerShdw blurRad="254000" sx="102000" sy="102000" algn="ctr" rotWithShape="0">
              <a:prstClr val="black">
                <a:alpha val="20000"/>
              </a:prstClr>
            </a:outerShdw>
          </a:effectLst>
        </c:spPr>
      </c:pivotFmt>
      <c:pivotFmt>
        <c:idx val="4"/>
        <c:spPr>
          <a:solidFill>
            <a:schemeClr val="accent1"/>
          </a:solidFill>
          <a:ln>
            <a:noFill/>
          </a:ln>
          <a:effectLst>
            <a:outerShdw blurRad="254000" sx="102000" sy="102000" algn="ctr" rotWithShape="0">
              <a:prstClr val="black">
                <a:alpha val="20000"/>
              </a:prstClr>
            </a:outerShdw>
          </a:effectLst>
        </c:spPr>
      </c:pivotFmt>
      <c:pivotFmt>
        <c:idx val="5"/>
        <c:spPr>
          <a:solidFill>
            <a:schemeClr val="accent1"/>
          </a:solidFill>
          <a:ln>
            <a:noFill/>
          </a:ln>
          <a:effectLst>
            <a:outerShdw blurRad="254000" sx="102000" sy="102000" algn="ctr" rotWithShape="0">
              <a:prstClr val="black">
                <a:alpha val="20000"/>
              </a:prstClr>
            </a:outerShdw>
          </a:effectLst>
        </c:spPr>
      </c:pivotFmt>
      <c:pivotFmt>
        <c:idx val="6"/>
        <c:spPr>
          <a:solidFill>
            <a:schemeClr val="accent1"/>
          </a:solidFill>
          <a:ln>
            <a:noFill/>
          </a:ln>
          <a:effectLst>
            <a:outerShdw blurRad="254000" sx="102000" sy="102000" algn="ctr" rotWithShape="0">
              <a:prstClr val="black">
                <a:alpha val="20000"/>
              </a:prstClr>
            </a:outerShdw>
          </a:effectLst>
        </c:spPr>
        <c:marker>
          <c:symbol val="none"/>
        </c:marker>
        <c:dLbl>
          <c:idx val="0"/>
          <c:spPr>
            <a:pattFill prst="pct75">
              <a:fgClr>
                <a:sysClr val="windowText" lastClr="000000">
                  <a:lumMod val="75000"/>
                  <a:lumOff val="25000"/>
                </a:sysClr>
              </a:fgClr>
              <a:bgClr>
                <a:sysClr val="windowText" lastClr="000000">
                  <a:lumMod val="65000"/>
                  <a:lumOff val="35000"/>
                </a:sys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tr-TR"/>
            </a:p>
          </c:txPr>
          <c:dLblPos val="ctr"/>
          <c:showLegendKey val="0"/>
          <c:showVal val="0"/>
          <c:showCatName val="0"/>
          <c:showSerName val="0"/>
          <c:showPercent val="1"/>
          <c:showBubbleSize val="0"/>
          <c:extLst>
            <c:ext xmlns:c15="http://schemas.microsoft.com/office/drawing/2012/chart" uri="{CE6537A1-D6FC-4f65-9D91-7224C49458BB}"/>
          </c:extLst>
        </c:dLbl>
      </c:pivotFmt>
      <c:pivotFmt>
        <c:idx val="7"/>
        <c:spPr>
          <a:solidFill>
            <a:schemeClr val="accent1"/>
          </a:solidFill>
          <a:ln>
            <a:noFill/>
          </a:ln>
          <a:effectLst>
            <a:outerShdw blurRad="254000" sx="102000" sy="102000" algn="ctr" rotWithShape="0">
              <a:prstClr val="black">
                <a:alpha val="20000"/>
              </a:prstClr>
            </a:outerShdw>
          </a:effectLst>
        </c:spPr>
      </c:pivotFmt>
      <c:pivotFmt>
        <c:idx val="8"/>
        <c:spPr>
          <a:solidFill>
            <a:schemeClr val="accent1"/>
          </a:solidFill>
          <a:ln>
            <a:noFill/>
          </a:ln>
          <a:effectLst>
            <a:outerShdw blurRad="254000" sx="102000" sy="102000" algn="ctr" rotWithShape="0">
              <a:prstClr val="black">
                <a:alpha val="20000"/>
              </a:prstClr>
            </a:outerShdw>
          </a:effectLst>
        </c:spPr>
      </c:pivotFmt>
      <c:pivotFmt>
        <c:idx val="9"/>
        <c:spPr>
          <a:solidFill>
            <a:schemeClr val="accent1"/>
          </a:solidFill>
          <a:ln>
            <a:noFill/>
          </a:ln>
          <a:effectLst>
            <a:outerShdw blurRad="254000" sx="102000" sy="102000" algn="ctr" rotWithShape="0">
              <a:prstClr val="black">
                <a:alpha val="20000"/>
              </a:prstClr>
            </a:outerShdw>
          </a:effectLst>
        </c:spPr>
      </c:pivotFmt>
      <c:pivotFmt>
        <c:idx val="10"/>
        <c:spPr>
          <a:solidFill>
            <a:schemeClr val="accent1"/>
          </a:solidFill>
          <a:ln>
            <a:noFill/>
          </a:ln>
          <a:effectLst>
            <a:outerShdw blurRad="254000" sx="102000" sy="102000" algn="ctr" rotWithShape="0">
              <a:prstClr val="black">
                <a:alpha val="20000"/>
              </a:prstClr>
            </a:outerShdw>
          </a:effectLst>
        </c:spPr>
      </c:pivotFmt>
      <c:pivotFmt>
        <c:idx val="11"/>
        <c:spPr>
          <a:solidFill>
            <a:schemeClr val="accent1"/>
          </a:solidFill>
          <a:ln>
            <a:noFill/>
          </a:ln>
          <a:effectLst>
            <a:outerShdw blurRad="254000" sx="102000" sy="102000" algn="ctr" rotWithShape="0">
              <a:prstClr val="black">
                <a:alpha val="20000"/>
              </a:prstClr>
            </a:outerShdw>
          </a:effectLst>
        </c:spPr>
      </c:pivotFmt>
      <c:pivotFmt>
        <c:idx val="12"/>
        <c:spPr>
          <a:solidFill>
            <a:schemeClr val="accent1"/>
          </a:solidFill>
          <a:ln>
            <a:noFill/>
          </a:ln>
          <a:effectLst>
            <a:outerShdw blurRad="254000" sx="102000" sy="102000" algn="ctr" rotWithShape="0">
              <a:prstClr val="black">
                <a:alpha val="20000"/>
              </a:prstClr>
            </a:outerShdw>
          </a:effectLst>
        </c:spPr>
        <c:marker>
          <c:symbol val="none"/>
        </c:marker>
        <c:dLbl>
          <c:idx val="0"/>
          <c:spPr>
            <a:pattFill prst="pct75">
              <a:fgClr>
                <a:sysClr val="windowText" lastClr="000000">
                  <a:lumMod val="75000"/>
                  <a:lumOff val="25000"/>
                </a:sysClr>
              </a:fgClr>
              <a:bgClr>
                <a:sysClr val="windowText" lastClr="000000">
                  <a:lumMod val="65000"/>
                  <a:lumOff val="35000"/>
                </a:sys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tr-TR"/>
            </a:p>
          </c:txPr>
          <c:dLblPos val="ctr"/>
          <c:showLegendKey val="0"/>
          <c:showVal val="0"/>
          <c:showCatName val="0"/>
          <c:showSerName val="0"/>
          <c:showPercent val="1"/>
          <c:showBubbleSize val="0"/>
          <c:extLst>
            <c:ext xmlns:c15="http://schemas.microsoft.com/office/drawing/2012/chart" uri="{CE6537A1-D6FC-4f65-9D91-7224C49458BB}"/>
          </c:extLst>
        </c:dLbl>
      </c:pivotFmt>
      <c:pivotFmt>
        <c:idx val="13"/>
        <c:spPr>
          <a:solidFill>
            <a:schemeClr val="accent1"/>
          </a:solidFill>
          <a:ln>
            <a:noFill/>
          </a:ln>
          <a:effectLst>
            <a:outerShdw blurRad="254000" sx="102000" sy="102000" algn="ctr" rotWithShape="0">
              <a:prstClr val="black">
                <a:alpha val="20000"/>
              </a:prstClr>
            </a:outerShdw>
          </a:effectLst>
        </c:spPr>
      </c:pivotFmt>
      <c:pivotFmt>
        <c:idx val="14"/>
        <c:spPr>
          <a:solidFill>
            <a:schemeClr val="accent1"/>
          </a:solidFill>
          <a:ln>
            <a:noFill/>
          </a:ln>
          <a:effectLst>
            <a:outerShdw blurRad="254000" sx="102000" sy="102000" algn="ctr" rotWithShape="0">
              <a:prstClr val="black">
                <a:alpha val="20000"/>
              </a:prstClr>
            </a:outerShdw>
          </a:effectLst>
        </c:spPr>
      </c:pivotFmt>
      <c:pivotFmt>
        <c:idx val="15"/>
        <c:spPr>
          <a:solidFill>
            <a:schemeClr val="accent1"/>
          </a:solidFill>
          <a:ln>
            <a:noFill/>
          </a:ln>
          <a:effectLst>
            <a:outerShdw blurRad="254000" sx="102000" sy="102000" algn="ctr" rotWithShape="0">
              <a:prstClr val="black">
                <a:alpha val="20000"/>
              </a:prstClr>
            </a:outerShdw>
          </a:effectLst>
        </c:spPr>
      </c:pivotFmt>
      <c:pivotFmt>
        <c:idx val="16"/>
        <c:spPr>
          <a:solidFill>
            <a:schemeClr val="accent1"/>
          </a:solidFill>
          <a:ln>
            <a:noFill/>
          </a:ln>
          <a:effectLst>
            <a:outerShdw blurRad="254000" sx="102000" sy="102000" algn="ctr" rotWithShape="0">
              <a:prstClr val="black">
                <a:alpha val="20000"/>
              </a:prstClr>
            </a:outerShdw>
          </a:effectLst>
        </c:spPr>
      </c:pivotFmt>
      <c:pivotFmt>
        <c:idx val="17"/>
        <c:spPr>
          <a:solidFill>
            <a:schemeClr val="accent1"/>
          </a:solidFill>
          <a:ln>
            <a:noFill/>
          </a:ln>
          <a:effectLst>
            <a:outerShdw blurRad="254000" sx="102000" sy="102000" algn="ctr" rotWithShape="0">
              <a:prstClr val="black">
                <a:alpha val="20000"/>
              </a:prstClr>
            </a:outerShdw>
          </a:effectLst>
        </c:spPr>
      </c:pivotFmt>
      <c:pivotFmt>
        <c:idx val="18"/>
        <c:spPr>
          <a:solidFill>
            <a:schemeClr val="accent1"/>
          </a:solidFill>
          <a:ln>
            <a:noFill/>
          </a:ln>
          <a:effectLst>
            <a:outerShdw blurRad="254000" sx="102000" sy="102000" algn="ctr" rotWithShape="0">
              <a:prstClr val="black">
                <a:alpha val="20000"/>
              </a:prstClr>
            </a:outerShdw>
          </a:effectLst>
        </c:spPr>
        <c:marker>
          <c:symbol val="none"/>
        </c:marker>
        <c:dLbl>
          <c:idx val="0"/>
          <c:spPr>
            <a:pattFill prst="pct75">
              <a:fgClr>
                <a:sysClr val="windowText" lastClr="000000">
                  <a:lumMod val="75000"/>
                  <a:lumOff val="25000"/>
                </a:sysClr>
              </a:fgClr>
              <a:bgClr>
                <a:sysClr val="windowText" lastClr="000000">
                  <a:lumMod val="65000"/>
                  <a:lumOff val="35000"/>
                </a:sys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tr-TR"/>
            </a:p>
          </c:txPr>
          <c:dLblPos val="ctr"/>
          <c:showLegendKey val="0"/>
          <c:showVal val="0"/>
          <c:showCatName val="0"/>
          <c:showSerName val="0"/>
          <c:showPercent val="1"/>
          <c:showBubbleSize val="0"/>
          <c:extLst>
            <c:ext xmlns:c15="http://schemas.microsoft.com/office/drawing/2012/chart" uri="{CE6537A1-D6FC-4f65-9D91-7224C49458BB}"/>
          </c:extLst>
        </c:dLbl>
      </c:pivotFmt>
      <c:pivotFmt>
        <c:idx val="19"/>
        <c:spPr>
          <a:solidFill>
            <a:schemeClr val="accent1"/>
          </a:solidFill>
          <a:ln>
            <a:noFill/>
          </a:ln>
          <a:effectLst>
            <a:outerShdw blurRad="254000" sx="102000" sy="102000" algn="ctr" rotWithShape="0">
              <a:prstClr val="black">
                <a:alpha val="20000"/>
              </a:prstClr>
            </a:outerShdw>
          </a:effectLst>
        </c:spPr>
      </c:pivotFmt>
      <c:pivotFmt>
        <c:idx val="20"/>
        <c:spPr>
          <a:solidFill>
            <a:schemeClr val="accent1"/>
          </a:solidFill>
          <a:ln>
            <a:noFill/>
          </a:ln>
          <a:effectLst>
            <a:outerShdw blurRad="254000" sx="102000" sy="102000" algn="ctr" rotWithShape="0">
              <a:prstClr val="black">
                <a:alpha val="20000"/>
              </a:prstClr>
            </a:outerShdw>
          </a:effectLst>
        </c:spPr>
      </c:pivotFmt>
      <c:pivotFmt>
        <c:idx val="21"/>
        <c:spPr>
          <a:solidFill>
            <a:schemeClr val="accent1"/>
          </a:solidFill>
          <a:ln>
            <a:noFill/>
          </a:ln>
          <a:effectLst>
            <a:outerShdw blurRad="254000" sx="102000" sy="102000" algn="ctr" rotWithShape="0">
              <a:prstClr val="black">
                <a:alpha val="20000"/>
              </a:prstClr>
            </a:outerShdw>
          </a:effectLst>
        </c:spPr>
      </c:pivotFmt>
      <c:pivotFmt>
        <c:idx val="22"/>
        <c:spPr>
          <a:solidFill>
            <a:schemeClr val="accent1"/>
          </a:solidFill>
          <a:ln>
            <a:noFill/>
          </a:ln>
          <a:effectLst>
            <a:outerShdw blurRad="254000" sx="102000" sy="102000" algn="ctr" rotWithShape="0">
              <a:prstClr val="black">
                <a:alpha val="20000"/>
              </a:prstClr>
            </a:outerShdw>
          </a:effectLst>
        </c:spPr>
      </c:pivotFmt>
      <c:pivotFmt>
        <c:idx val="23"/>
        <c:spPr>
          <a:solidFill>
            <a:schemeClr val="accent1"/>
          </a:solidFill>
          <a:ln>
            <a:noFill/>
          </a:ln>
          <a:effectLst>
            <a:outerShdw blurRad="254000" sx="102000" sy="102000" algn="ctr" rotWithShape="0">
              <a:prstClr val="black">
                <a:alpha val="20000"/>
              </a:prstClr>
            </a:outerShdw>
          </a:effectLst>
        </c:spPr>
      </c:pivotFmt>
    </c:pivotFmts>
    <c:plotArea>
      <c:layout/>
      <c:pieChart>
        <c:varyColors val="1"/>
        <c:ser>
          <c:idx val="0"/>
          <c:order val="0"/>
          <c:tx>
            <c:strRef>
              <c:f>'Summary (2020)'!$G$3</c:f>
              <c:strCache>
                <c:ptCount val="1"/>
                <c:pt idx="0">
                  <c:v>Total</c:v>
                </c:pt>
              </c:strCache>
            </c:strRef>
          </c:tx>
          <c:dPt>
            <c:idx val="0"/>
            <c:bubble3D val="0"/>
            <c:spPr>
              <a:solidFill>
                <a:schemeClr val="accent1"/>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7F59-4CE0-A7DA-1B53DEBD7780}"/>
              </c:ext>
            </c:extLst>
          </c:dPt>
          <c:dPt>
            <c:idx val="1"/>
            <c:bubble3D val="0"/>
            <c:spPr>
              <a:solidFill>
                <a:schemeClr val="accent2"/>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7F59-4CE0-A7DA-1B53DEBD7780}"/>
              </c:ext>
            </c:extLst>
          </c:dPt>
          <c:dPt>
            <c:idx val="2"/>
            <c:bubble3D val="0"/>
            <c:spPr>
              <a:solidFill>
                <a:schemeClr val="accent3"/>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7F59-4CE0-A7DA-1B53DEBD7780}"/>
              </c:ext>
            </c:extLst>
          </c:dPt>
          <c:dPt>
            <c:idx val="3"/>
            <c:bubble3D val="0"/>
            <c:spPr>
              <a:solidFill>
                <a:schemeClr val="accent4"/>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7-7F59-4CE0-A7DA-1B53DEBD7780}"/>
              </c:ext>
            </c:extLst>
          </c:dPt>
          <c:dPt>
            <c:idx val="4"/>
            <c:bubble3D val="0"/>
            <c:spPr>
              <a:solidFill>
                <a:schemeClr val="accent5"/>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9-7F59-4CE0-A7DA-1B53DEBD7780}"/>
              </c:ext>
            </c:extLst>
          </c:dPt>
          <c:dLbls>
            <c:spPr>
              <a:pattFill prst="pct75">
                <a:fgClr>
                  <a:sysClr val="windowText" lastClr="000000">
                    <a:lumMod val="75000"/>
                    <a:lumOff val="25000"/>
                  </a:sysClr>
                </a:fgClr>
                <a:bgClr>
                  <a:sysClr val="windowText" lastClr="000000">
                    <a:lumMod val="65000"/>
                    <a:lumOff val="35000"/>
                  </a:sys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tr-TR"/>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'Summary (2020)'!$F$4:$F$9</c:f>
              <c:strCache>
                <c:ptCount val="5"/>
                <c:pt idx="0">
                  <c:v>eRTG</c:v>
                </c:pt>
                <c:pt idx="1">
                  <c:v>Other </c:v>
                </c:pt>
                <c:pt idx="2">
                  <c:v>Quay Crane  </c:v>
                </c:pt>
                <c:pt idx="3">
                  <c:v>Reefer Plugs </c:v>
                </c:pt>
                <c:pt idx="4">
                  <c:v>Terminal Buildings  </c:v>
                </c:pt>
              </c:strCache>
            </c:strRef>
          </c:cat>
          <c:val>
            <c:numRef>
              <c:f>'Summary (2020)'!$G$4:$G$9</c:f>
              <c:numCache>
                <c:formatCode>_(* #,##0.00_);_(* \(#,##0.00\);_(* "-"??_);_(@_)</c:formatCode>
                <c:ptCount val="5"/>
                <c:pt idx="0">
                  <c:v>1431896.7420006234</c:v>
                </c:pt>
                <c:pt idx="1">
                  <c:v>620344.73800000001</c:v>
                </c:pt>
                <c:pt idx="2">
                  <c:v>2879675.1536264401</c:v>
                </c:pt>
                <c:pt idx="3">
                  <c:v>2596042.8391089663</c:v>
                </c:pt>
                <c:pt idx="4">
                  <c:v>216365.99334999998</c:v>
                </c:pt>
              </c:numCache>
            </c:numRef>
          </c:val>
          <c:extLst>
            <c:ext xmlns:c16="http://schemas.microsoft.com/office/drawing/2014/chart" uri="{C3380CC4-5D6E-409C-BE32-E72D297353CC}">
              <c16:uniqueId val="{0000000A-7F59-4CE0-A7DA-1B53DEBD7780}"/>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r"/>
      <c:overlay val="0"/>
      <c:spPr>
        <a:solidFill>
          <a:schemeClr val="lt1">
            <a:lumMod val="95000"/>
            <a:alpha val="39000"/>
          </a:schemeClr>
        </a:solidFill>
        <a:ln>
          <a:noFill/>
        </a:ln>
        <a:effectLst/>
      </c:spPr>
      <c:txPr>
        <a:bodyPr rot="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tr-T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dk1">
          <a:lumMod val="25000"/>
          <a:lumOff val="75000"/>
        </a:schemeClr>
      </a:solidFill>
      <a:round/>
    </a:ln>
    <a:effectLst/>
  </c:spPr>
  <c:txPr>
    <a:bodyPr anchor="b" anchorCtr="1"/>
    <a:lstStyle/>
    <a:p>
      <a:pPr>
        <a:defRPr/>
      </a:pPr>
      <a:endParaRPr lang="tr-TR"/>
    </a:p>
  </c:txPr>
  <c:externalData r:id="rId3">
    <c:autoUpdate val="0"/>
  </c:externalData>
  <c:extLst>
    <c:ext xmlns:c14="http://schemas.microsoft.com/office/drawing/2007/8/2/chart" uri="{781A3756-C4B2-4CAC-9D66-4F8BD8637D16}">
      <c14:pivotOptions>
        <c14:dropZoneFilter val="1"/>
        <c14:dropZoneCategories val="1"/>
        <c14:dropZoneData val="1"/>
        <c14:dropZoneSeries val="1"/>
        <c14:dropZonesVisible val="1"/>
      </c14:pivotOptions>
    </c:ext>
    <c:ext xmlns:c16="http://schemas.microsoft.com/office/drawing/2014/chart" uri="{E28EC0CA-F0BB-4C9C-879D-F8772B89E7AC}">
      <c16:pivotOptions16>
        <c16:showExpandCollapseFieldButtons val="1"/>
      </c16:pivotOptions16>
    </c:ext>
  </c:extLst>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8.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9.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E14B1F0-7CBB-45AB-89AD-5C1F800DC2FD}" type="datetimeFigureOut">
              <a:rPr lang="tr-TR" smtClean="0"/>
              <a:t>24.02.2023</a:t>
            </a:fld>
            <a:endParaRPr lang="tr-T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B620817-676A-400F-BC7E-026DE31D7CD4}" type="slidenum">
              <a:rPr lang="tr-TR" smtClean="0"/>
              <a:t>‹#›</a:t>
            </a:fld>
            <a:endParaRPr lang="tr-TR"/>
          </a:p>
        </p:txBody>
      </p:sp>
    </p:spTree>
    <p:extLst>
      <p:ext uri="{BB962C8B-B14F-4D97-AF65-F5344CB8AC3E}">
        <p14:creationId xmlns:p14="http://schemas.microsoft.com/office/powerpoint/2010/main" val="1545052083"/>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073E064-F379-4680-8352-2049D51C6CDA}" type="datetimeFigureOut">
              <a:rPr lang="tr-TR" smtClean="0"/>
              <a:t>24.02.2023</a:t>
            </a:fld>
            <a:endParaRPr lang="tr-T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22D0423-0367-4319-8908-C1956D0C7582}" type="slidenum">
              <a:rPr lang="tr-TR" smtClean="0"/>
              <a:t>‹#›</a:t>
            </a:fld>
            <a:endParaRPr lang="tr-TR"/>
          </a:p>
        </p:txBody>
      </p:sp>
    </p:spTree>
    <p:extLst>
      <p:ext uri="{BB962C8B-B14F-4D97-AF65-F5344CB8AC3E}">
        <p14:creationId xmlns:p14="http://schemas.microsoft.com/office/powerpoint/2010/main" val="489399407"/>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Tree>
    <p:extLst>
      <p:ext uri="{BB962C8B-B14F-4D97-AF65-F5344CB8AC3E}">
        <p14:creationId xmlns:p14="http://schemas.microsoft.com/office/powerpoint/2010/main" val="9186058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Tree>
    <p:extLst>
      <p:ext uri="{BB962C8B-B14F-4D97-AF65-F5344CB8AC3E}">
        <p14:creationId xmlns:p14="http://schemas.microsoft.com/office/powerpoint/2010/main" val="40484437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Tree>
    <p:extLst>
      <p:ext uri="{BB962C8B-B14F-4D97-AF65-F5344CB8AC3E}">
        <p14:creationId xmlns:p14="http://schemas.microsoft.com/office/powerpoint/2010/main" val="18840509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Tree>
    <p:extLst>
      <p:ext uri="{BB962C8B-B14F-4D97-AF65-F5344CB8AC3E}">
        <p14:creationId xmlns:p14="http://schemas.microsoft.com/office/powerpoint/2010/main" val="31936617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Tree>
    <p:extLst>
      <p:ext uri="{BB962C8B-B14F-4D97-AF65-F5344CB8AC3E}">
        <p14:creationId xmlns:p14="http://schemas.microsoft.com/office/powerpoint/2010/main" val="33594437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Tree>
    <p:extLst>
      <p:ext uri="{BB962C8B-B14F-4D97-AF65-F5344CB8AC3E}">
        <p14:creationId xmlns:p14="http://schemas.microsoft.com/office/powerpoint/2010/main" val="35398545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Tree>
    <p:extLst>
      <p:ext uri="{BB962C8B-B14F-4D97-AF65-F5344CB8AC3E}">
        <p14:creationId xmlns:p14="http://schemas.microsoft.com/office/powerpoint/2010/main" val="37872357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Tree>
    <p:extLst>
      <p:ext uri="{BB962C8B-B14F-4D97-AF65-F5344CB8AC3E}">
        <p14:creationId xmlns:p14="http://schemas.microsoft.com/office/powerpoint/2010/main" val="29098946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Tree>
    <p:extLst>
      <p:ext uri="{BB962C8B-B14F-4D97-AF65-F5344CB8AC3E}">
        <p14:creationId xmlns:p14="http://schemas.microsoft.com/office/powerpoint/2010/main" val="22027457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Tree>
    <p:extLst>
      <p:ext uri="{BB962C8B-B14F-4D97-AF65-F5344CB8AC3E}">
        <p14:creationId xmlns:p14="http://schemas.microsoft.com/office/powerpoint/2010/main" val="24409669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Tree>
    <p:extLst>
      <p:ext uri="{BB962C8B-B14F-4D97-AF65-F5344CB8AC3E}">
        <p14:creationId xmlns:p14="http://schemas.microsoft.com/office/powerpoint/2010/main" val="42088022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Tree>
    <p:extLst>
      <p:ext uri="{BB962C8B-B14F-4D97-AF65-F5344CB8AC3E}">
        <p14:creationId xmlns:p14="http://schemas.microsoft.com/office/powerpoint/2010/main" val="32063478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Tree>
    <p:extLst>
      <p:ext uri="{BB962C8B-B14F-4D97-AF65-F5344CB8AC3E}">
        <p14:creationId xmlns:p14="http://schemas.microsoft.com/office/powerpoint/2010/main" val="34421751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Tree>
    <p:extLst>
      <p:ext uri="{BB962C8B-B14F-4D97-AF65-F5344CB8AC3E}">
        <p14:creationId xmlns:p14="http://schemas.microsoft.com/office/powerpoint/2010/main" val="325515987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Tree>
    <p:extLst>
      <p:ext uri="{BB962C8B-B14F-4D97-AF65-F5344CB8AC3E}">
        <p14:creationId xmlns:p14="http://schemas.microsoft.com/office/powerpoint/2010/main" val="80536314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Tree>
    <p:extLst>
      <p:ext uri="{BB962C8B-B14F-4D97-AF65-F5344CB8AC3E}">
        <p14:creationId xmlns:p14="http://schemas.microsoft.com/office/powerpoint/2010/main" val="372412159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Tree>
    <p:extLst>
      <p:ext uri="{BB962C8B-B14F-4D97-AF65-F5344CB8AC3E}">
        <p14:creationId xmlns:p14="http://schemas.microsoft.com/office/powerpoint/2010/main" val="175360923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Tree>
    <p:extLst>
      <p:ext uri="{BB962C8B-B14F-4D97-AF65-F5344CB8AC3E}">
        <p14:creationId xmlns:p14="http://schemas.microsoft.com/office/powerpoint/2010/main" val="17000086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Tree>
    <p:extLst>
      <p:ext uri="{BB962C8B-B14F-4D97-AF65-F5344CB8AC3E}">
        <p14:creationId xmlns:p14="http://schemas.microsoft.com/office/powerpoint/2010/main" val="85324385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Tree>
    <p:extLst>
      <p:ext uri="{BB962C8B-B14F-4D97-AF65-F5344CB8AC3E}">
        <p14:creationId xmlns:p14="http://schemas.microsoft.com/office/powerpoint/2010/main" val="282435400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Tree>
    <p:extLst>
      <p:ext uri="{BB962C8B-B14F-4D97-AF65-F5344CB8AC3E}">
        <p14:creationId xmlns:p14="http://schemas.microsoft.com/office/powerpoint/2010/main" val="57339509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Tree>
    <p:extLst>
      <p:ext uri="{BB962C8B-B14F-4D97-AF65-F5344CB8AC3E}">
        <p14:creationId xmlns:p14="http://schemas.microsoft.com/office/powerpoint/2010/main" val="16105725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Tree>
    <p:extLst>
      <p:ext uri="{BB962C8B-B14F-4D97-AF65-F5344CB8AC3E}">
        <p14:creationId xmlns:p14="http://schemas.microsoft.com/office/powerpoint/2010/main" val="35329487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Tree>
    <p:extLst>
      <p:ext uri="{BB962C8B-B14F-4D97-AF65-F5344CB8AC3E}">
        <p14:creationId xmlns:p14="http://schemas.microsoft.com/office/powerpoint/2010/main" val="20620818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Tree>
    <p:extLst>
      <p:ext uri="{BB962C8B-B14F-4D97-AF65-F5344CB8AC3E}">
        <p14:creationId xmlns:p14="http://schemas.microsoft.com/office/powerpoint/2010/main" val="21606020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Tree>
    <p:extLst>
      <p:ext uri="{BB962C8B-B14F-4D97-AF65-F5344CB8AC3E}">
        <p14:creationId xmlns:p14="http://schemas.microsoft.com/office/powerpoint/2010/main" val="1343053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Tree>
    <p:extLst>
      <p:ext uri="{BB962C8B-B14F-4D97-AF65-F5344CB8AC3E}">
        <p14:creationId xmlns:p14="http://schemas.microsoft.com/office/powerpoint/2010/main" val="24129513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Tree>
    <p:extLst>
      <p:ext uri="{BB962C8B-B14F-4D97-AF65-F5344CB8AC3E}">
        <p14:creationId xmlns:p14="http://schemas.microsoft.com/office/powerpoint/2010/main" val="32185843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Tree>
    <p:extLst>
      <p:ext uri="{BB962C8B-B14F-4D97-AF65-F5344CB8AC3E}">
        <p14:creationId xmlns:p14="http://schemas.microsoft.com/office/powerpoint/2010/main" val="41461676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tr-T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tr-TR"/>
          </a:p>
        </p:txBody>
      </p:sp>
      <p:sp>
        <p:nvSpPr>
          <p:cNvPr id="4" name="Date Placeholder 3"/>
          <p:cNvSpPr>
            <a:spLocks noGrp="1"/>
          </p:cNvSpPr>
          <p:nvPr>
            <p:ph type="dt" sz="half" idx="10"/>
          </p:nvPr>
        </p:nvSpPr>
        <p:spPr/>
        <p:txBody>
          <a:bodyPr/>
          <a:lstStyle/>
          <a:p>
            <a:fld id="{83E869E3-7FEA-47D6-A5D3-F86F5856C402}" type="datetime1">
              <a:rPr lang="tr-TR" smtClean="0"/>
              <a:t>24.02.2023</a:t>
            </a:fld>
            <a:endParaRPr lang="tr-TR"/>
          </a:p>
        </p:txBody>
      </p:sp>
      <p:sp>
        <p:nvSpPr>
          <p:cNvPr id="5" name="Footer Placeholder 4"/>
          <p:cNvSpPr>
            <a:spLocks noGrp="1"/>
          </p:cNvSpPr>
          <p:nvPr>
            <p:ph type="ftr" sz="quarter" idx="11"/>
          </p:nvPr>
        </p:nvSpPr>
        <p:spPr/>
        <p:txBody>
          <a:bodyPr/>
          <a:lstStyle/>
          <a:p>
            <a:r>
              <a:rPr lang="tr-TR"/>
              <a:t>RP-SEÇK-012/REV.04/02.02.2021</a:t>
            </a:r>
          </a:p>
        </p:txBody>
      </p:sp>
      <p:sp>
        <p:nvSpPr>
          <p:cNvPr id="6" name="Slide Number Placeholder 5"/>
          <p:cNvSpPr>
            <a:spLocks noGrp="1"/>
          </p:cNvSpPr>
          <p:nvPr>
            <p:ph type="sldNum" sz="quarter" idx="12"/>
          </p:nvPr>
        </p:nvSpPr>
        <p:spPr/>
        <p:txBody>
          <a:bodyPr/>
          <a:lstStyle/>
          <a:p>
            <a:fld id="{4F3D2373-CFE7-4D18-8C4A-457196F6D0B6}" type="slidenum">
              <a:rPr lang="tr-TR" smtClean="0"/>
              <a:t>‹#›</a:t>
            </a:fld>
            <a:endParaRPr lang="tr-TR"/>
          </a:p>
        </p:txBody>
      </p:sp>
    </p:spTree>
    <p:extLst>
      <p:ext uri="{BB962C8B-B14F-4D97-AF65-F5344CB8AC3E}">
        <p14:creationId xmlns:p14="http://schemas.microsoft.com/office/powerpoint/2010/main" val="2772612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tr-T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4" name="Date Placeholder 3"/>
          <p:cNvSpPr>
            <a:spLocks noGrp="1"/>
          </p:cNvSpPr>
          <p:nvPr>
            <p:ph type="dt" sz="half" idx="10"/>
          </p:nvPr>
        </p:nvSpPr>
        <p:spPr/>
        <p:txBody>
          <a:bodyPr/>
          <a:lstStyle/>
          <a:p>
            <a:fld id="{F21AE445-6EE6-4840-B73B-007FF39108E4}" type="datetime1">
              <a:rPr lang="tr-TR" smtClean="0"/>
              <a:t>24.02.2023</a:t>
            </a:fld>
            <a:endParaRPr lang="tr-TR"/>
          </a:p>
        </p:txBody>
      </p:sp>
      <p:sp>
        <p:nvSpPr>
          <p:cNvPr id="5" name="Footer Placeholder 4"/>
          <p:cNvSpPr>
            <a:spLocks noGrp="1"/>
          </p:cNvSpPr>
          <p:nvPr>
            <p:ph type="ftr" sz="quarter" idx="11"/>
          </p:nvPr>
        </p:nvSpPr>
        <p:spPr/>
        <p:txBody>
          <a:bodyPr/>
          <a:lstStyle/>
          <a:p>
            <a:r>
              <a:rPr lang="tr-TR"/>
              <a:t>RP-SEÇK-012/REV.04/02.02.2021</a:t>
            </a:r>
          </a:p>
        </p:txBody>
      </p:sp>
      <p:sp>
        <p:nvSpPr>
          <p:cNvPr id="6" name="Slide Number Placeholder 5"/>
          <p:cNvSpPr>
            <a:spLocks noGrp="1"/>
          </p:cNvSpPr>
          <p:nvPr>
            <p:ph type="sldNum" sz="quarter" idx="12"/>
          </p:nvPr>
        </p:nvSpPr>
        <p:spPr/>
        <p:txBody>
          <a:bodyPr/>
          <a:lstStyle/>
          <a:p>
            <a:fld id="{4F3D2373-CFE7-4D18-8C4A-457196F6D0B6}" type="slidenum">
              <a:rPr lang="tr-TR" smtClean="0"/>
              <a:t>‹#›</a:t>
            </a:fld>
            <a:endParaRPr lang="tr-TR"/>
          </a:p>
        </p:txBody>
      </p:sp>
    </p:spTree>
    <p:extLst>
      <p:ext uri="{BB962C8B-B14F-4D97-AF65-F5344CB8AC3E}">
        <p14:creationId xmlns:p14="http://schemas.microsoft.com/office/powerpoint/2010/main" val="4283773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tr-T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4" name="Date Placeholder 3"/>
          <p:cNvSpPr>
            <a:spLocks noGrp="1"/>
          </p:cNvSpPr>
          <p:nvPr>
            <p:ph type="dt" sz="half" idx="10"/>
          </p:nvPr>
        </p:nvSpPr>
        <p:spPr/>
        <p:txBody>
          <a:bodyPr/>
          <a:lstStyle/>
          <a:p>
            <a:fld id="{4AAD9760-B655-451D-A89B-D791939BF2EF}" type="datetime1">
              <a:rPr lang="tr-TR" smtClean="0"/>
              <a:t>24.02.2023</a:t>
            </a:fld>
            <a:endParaRPr lang="tr-TR"/>
          </a:p>
        </p:txBody>
      </p:sp>
      <p:sp>
        <p:nvSpPr>
          <p:cNvPr id="5" name="Footer Placeholder 4"/>
          <p:cNvSpPr>
            <a:spLocks noGrp="1"/>
          </p:cNvSpPr>
          <p:nvPr>
            <p:ph type="ftr" sz="quarter" idx="11"/>
          </p:nvPr>
        </p:nvSpPr>
        <p:spPr/>
        <p:txBody>
          <a:bodyPr/>
          <a:lstStyle/>
          <a:p>
            <a:r>
              <a:rPr lang="tr-TR"/>
              <a:t>RP-SEÇK-012/REV.04/02.02.2021</a:t>
            </a:r>
          </a:p>
        </p:txBody>
      </p:sp>
      <p:sp>
        <p:nvSpPr>
          <p:cNvPr id="6" name="Slide Number Placeholder 5"/>
          <p:cNvSpPr>
            <a:spLocks noGrp="1"/>
          </p:cNvSpPr>
          <p:nvPr>
            <p:ph type="sldNum" sz="quarter" idx="12"/>
          </p:nvPr>
        </p:nvSpPr>
        <p:spPr/>
        <p:txBody>
          <a:bodyPr/>
          <a:lstStyle/>
          <a:p>
            <a:fld id="{4F3D2373-CFE7-4D18-8C4A-457196F6D0B6}" type="slidenum">
              <a:rPr lang="tr-TR" smtClean="0"/>
              <a:t>‹#›</a:t>
            </a:fld>
            <a:endParaRPr lang="tr-TR"/>
          </a:p>
        </p:txBody>
      </p:sp>
    </p:spTree>
    <p:extLst>
      <p:ext uri="{BB962C8B-B14F-4D97-AF65-F5344CB8AC3E}">
        <p14:creationId xmlns:p14="http://schemas.microsoft.com/office/powerpoint/2010/main" val="547249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tr-T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4" name="Date Placeholder 3"/>
          <p:cNvSpPr>
            <a:spLocks noGrp="1"/>
          </p:cNvSpPr>
          <p:nvPr>
            <p:ph type="dt" sz="half" idx="10"/>
          </p:nvPr>
        </p:nvSpPr>
        <p:spPr/>
        <p:txBody>
          <a:bodyPr/>
          <a:lstStyle/>
          <a:p>
            <a:fld id="{A9CC2CA4-95E8-42E5-8CB1-CBA59189C06F}" type="datetime1">
              <a:rPr lang="tr-TR" smtClean="0"/>
              <a:t>24.02.2023</a:t>
            </a:fld>
            <a:endParaRPr lang="tr-TR"/>
          </a:p>
        </p:txBody>
      </p:sp>
      <p:sp>
        <p:nvSpPr>
          <p:cNvPr id="5" name="Footer Placeholder 4"/>
          <p:cNvSpPr>
            <a:spLocks noGrp="1"/>
          </p:cNvSpPr>
          <p:nvPr>
            <p:ph type="ftr" sz="quarter" idx="11"/>
          </p:nvPr>
        </p:nvSpPr>
        <p:spPr/>
        <p:txBody>
          <a:bodyPr/>
          <a:lstStyle/>
          <a:p>
            <a:r>
              <a:rPr lang="tr-TR"/>
              <a:t>RP-SEÇK-012/REV.04/02.02.2021</a:t>
            </a:r>
          </a:p>
        </p:txBody>
      </p:sp>
      <p:sp>
        <p:nvSpPr>
          <p:cNvPr id="6" name="Slide Number Placeholder 5"/>
          <p:cNvSpPr>
            <a:spLocks noGrp="1"/>
          </p:cNvSpPr>
          <p:nvPr>
            <p:ph type="sldNum" sz="quarter" idx="12"/>
          </p:nvPr>
        </p:nvSpPr>
        <p:spPr/>
        <p:txBody>
          <a:bodyPr/>
          <a:lstStyle/>
          <a:p>
            <a:fld id="{4F3D2373-CFE7-4D18-8C4A-457196F6D0B6}" type="slidenum">
              <a:rPr lang="tr-TR" smtClean="0"/>
              <a:t>‹#›</a:t>
            </a:fld>
            <a:endParaRPr lang="tr-TR"/>
          </a:p>
        </p:txBody>
      </p:sp>
    </p:spTree>
    <p:extLst>
      <p:ext uri="{BB962C8B-B14F-4D97-AF65-F5344CB8AC3E}">
        <p14:creationId xmlns:p14="http://schemas.microsoft.com/office/powerpoint/2010/main" val="2948803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tr-T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08BB3F8-CCB0-4F0D-91A9-8F8A66B9EC1E}" type="datetime1">
              <a:rPr lang="tr-TR" smtClean="0"/>
              <a:t>24.02.2023</a:t>
            </a:fld>
            <a:endParaRPr lang="tr-TR"/>
          </a:p>
        </p:txBody>
      </p:sp>
      <p:sp>
        <p:nvSpPr>
          <p:cNvPr id="5" name="Footer Placeholder 4"/>
          <p:cNvSpPr>
            <a:spLocks noGrp="1"/>
          </p:cNvSpPr>
          <p:nvPr>
            <p:ph type="ftr" sz="quarter" idx="11"/>
          </p:nvPr>
        </p:nvSpPr>
        <p:spPr/>
        <p:txBody>
          <a:bodyPr/>
          <a:lstStyle/>
          <a:p>
            <a:r>
              <a:rPr lang="tr-TR"/>
              <a:t>RP-SEÇK-012/REV.04/02.02.2021</a:t>
            </a:r>
          </a:p>
        </p:txBody>
      </p:sp>
      <p:sp>
        <p:nvSpPr>
          <p:cNvPr id="6" name="Slide Number Placeholder 5"/>
          <p:cNvSpPr>
            <a:spLocks noGrp="1"/>
          </p:cNvSpPr>
          <p:nvPr>
            <p:ph type="sldNum" sz="quarter" idx="12"/>
          </p:nvPr>
        </p:nvSpPr>
        <p:spPr/>
        <p:txBody>
          <a:bodyPr/>
          <a:lstStyle/>
          <a:p>
            <a:fld id="{4F3D2373-CFE7-4D18-8C4A-457196F6D0B6}" type="slidenum">
              <a:rPr lang="tr-TR" smtClean="0"/>
              <a:t>‹#›</a:t>
            </a:fld>
            <a:endParaRPr lang="tr-TR"/>
          </a:p>
        </p:txBody>
      </p:sp>
    </p:spTree>
    <p:extLst>
      <p:ext uri="{BB962C8B-B14F-4D97-AF65-F5344CB8AC3E}">
        <p14:creationId xmlns:p14="http://schemas.microsoft.com/office/powerpoint/2010/main" val="38452356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tr-T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5" name="Date Placeholder 4"/>
          <p:cNvSpPr>
            <a:spLocks noGrp="1"/>
          </p:cNvSpPr>
          <p:nvPr>
            <p:ph type="dt" sz="half" idx="10"/>
          </p:nvPr>
        </p:nvSpPr>
        <p:spPr/>
        <p:txBody>
          <a:bodyPr/>
          <a:lstStyle/>
          <a:p>
            <a:fld id="{B3C758F6-EA64-4533-BDD6-0B7D714AA085}" type="datetime1">
              <a:rPr lang="tr-TR" smtClean="0"/>
              <a:t>24.02.2023</a:t>
            </a:fld>
            <a:endParaRPr lang="tr-TR"/>
          </a:p>
        </p:txBody>
      </p:sp>
      <p:sp>
        <p:nvSpPr>
          <p:cNvPr id="6" name="Footer Placeholder 5"/>
          <p:cNvSpPr>
            <a:spLocks noGrp="1"/>
          </p:cNvSpPr>
          <p:nvPr>
            <p:ph type="ftr" sz="quarter" idx="11"/>
          </p:nvPr>
        </p:nvSpPr>
        <p:spPr/>
        <p:txBody>
          <a:bodyPr/>
          <a:lstStyle/>
          <a:p>
            <a:r>
              <a:rPr lang="tr-TR"/>
              <a:t>RP-SEÇK-012/REV.04/02.02.2021</a:t>
            </a:r>
          </a:p>
        </p:txBody>
      </p:sp>
      <p:sp>
        <p:nvSpPr>
          <p:cNvPr id="7" name="Slide Number Placeholder 6"/>
          <p:cNvSpPr>
            <a:spLocks noGrp="1"/>
          </p:cNvSpPr>
          <p:nvPr>
            <p:ph type="sldNum" sz="quarter" idx="12"/>
          </p:nvPr>
        </p:nvSpPr>
        <p:spPr/>
        <p:txBody>
          <a:bodyPr/>
          <a:lstStyle/>
          <a:p>
            <a:fld id="{4F3D2373-CFE7-4D18-8C4A-457196F6D0B6}" type="slidenum">
              <a:rPr lang="tr-TR" smtClean="0"/>
              <a:t>‹#›</a:t>
            </a:fld>
            <a:endParaRPr lang="tr-TR"/>
          </a:p>
        </p:txBody>
      </p:sp>
    </p:spTree>
    <p:extLst>
      <p:ext uri="{BB962C8B-B14F-4D97-AF65-F5344CB8AC3E}">
        <p14:creationId xmlns:p14="http://schemas.microsoft.com/office/powerpoint/2010/main" val="38948974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tr-T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7" name="Date Placeholder 6"/>
          <p:cNvSpPr>
            <a:spLocks noGrp="1"/>
          </p:cNvSpPr>
          <p:nvPr>
            <p:ph type="dt" sz="half" idx="10"/>
          </p:nvPr>
        </p:nvSpPr>
        <p:spPr/>
        <p:txBody>
          <a:bodyPr/>
          <a:lstStyle/>
          <a:p>
            <a:fld id="{16E4647F-153E-4C0D-A60D-CF7A668CBA2B}" type="datetime1">
              <a:rPr lang="tr-TR" smtClean="0"/>
              <a:t>24.02.2023</a:t>
            </a:fld>
            <a:endParaRPr lang="tr-TR"/>
          </a:p>
        </p:txBody>
      </p:sp>
      <p:sp>
        <p:nvSpPr>
          <p:cNvPr id="8" name="Footer Placeholder 7"/>
          <p:cNvSpPr>
            <a:spLocks noGrp="1"/>
          </p:cNvSpPr>
          <p:nvPr>
            <p:ph type="ftr" sz="quarter" idx="11"/>
          </p:nvPr>
        </p:nvSpPr>
        <p:spPr/>
        <p:txBody>
          <a:bodyPr/>
          <a:lstStyle/>
          <a:p>
            <a:r>
              <a:rPr lang="tr-TR"/>
              <a:t>RP-SEÇK-012/REV.04/02.02.2021</a:t>
            </a:r>
          </a:p>
        </p:txBody>
      </p:sp>
      <p:sp>
        <p:nvSpPr>
          <p:cNvPr id="9" name="Slide Number Placeholder 8"/>
          <p:cNvSpPr>
            <a:spLocks noGrp="1"/>
          </p:cNvSpPr>
          <p:nvPr>
            <p:ph type="sldNum" sz="quarter" idx="12"/>
          </p:nvPr>
        </p:nvSpPr>
        <p:spPr/>
        <p:txBody>
          <a:bodyPr/>
          <a:lstStyle/>
          <a:p>
            <a:fld id="{4F3D2373-CFE7-4D18-8C4A-457196F6D0B6}" type="slidenum">
              <a:rPr lang="tr-TR" smtClean="0"/>
              <a:t>‹#›</a:t>
            </a:fld>
            <a:endParaRPr lang="tr-TR"/>
          </a:p>
        </p:txBody>
      </p:sp>
    </p:spTree>
    <p:extLst>
      <p:ext uri="{BB962C8B-B14F-4D97-AF65-F5344CB8AC3E}">
        <p14:creationId xmlns:p14="http://schemas.microsoft.com/office/powerpoint/2010/main" val="186549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tr-TR"/>
          </a:p>
        </p:txBody>
      </p:sp>
      <p:sp>
        <p:nvSpPr>
          <p:cNvPr id="3" name="Date Placeholder 2"/>
          <p:cNvSpPr>
            <a:spLocks noGrp="1"/>
          </p:cNvSpPr>
          <p:nvPr>
            <p:ph type="dt" sz="half" idx="10"/>
          </p:nvPr>
        </p:nvSpPr>
        <p:spPr/>
        <p:txBody>
          <a:bodyPr/>
          <a:lstStyle/>
          <a:p>
            <a:fld id="{9ED3102B-F64B-4418-8A2B-4DA7D18D249A}" type="datetime1">
              <a:rPr lang="tr-TR" smtClean="0"/>
              <a:t>24.02.2023</a:t>
            </a:fld>
            <a:endParaRPr lang="tr-TR"/>
          </a:p>
        </p:txBody>
      </p:sp>
      <p:sp>
        <p:nvSpPr>
          <p:cNvPr id="4" name="Footer Placeholder 3"/>
          <p:cNvSpPr>
            <a:spLocks noGrp="1"/>
          </p:cNvSpPr>
          <p:nvPr>
            <p:ph type="ftr" sz="quarter" idx="11"/>
          </p:nvPr>
        </p:nvSpPr>
        <p:spPr/>
        <p:txBody>
          <a:bodyPr/>
          <a:lstStyle/>
          <a:p>
            <a:r>
              <a:rPr lang="tr-TR"/>
              <a:t>RP-SEÇK-012/REV.04/02.02.2021</a:t>
            </a:r>
          </a:p>
        </p:txBody>
      </p:sp>
      <p:sp>
        <p:nvSpPr>
          <p:cNvPr id="5" name="Slide Number Placeholder 4"/>
          <p:cNvSpPr>
            <a:spLocks noGrp="1"/>
          </p:cNvSpPr>
          <p:nvPr>
            <p:ph type="sldNum" sz="quarter" idx="12"/>
          </p:nvPr>
        </p:nvSpPr>
        <p:spPr/>
        <p:txBody>
          <a:bodyPr/>
          <a:lstStyle/>
          <a:p>
            <a:fld id="{4F3D2373-CFE7-4D18-8C4A-457196F6D0B6}" type="slidenum">
              <a:rPr lang="tr-TR" smtClean="0"/>
              <a:t>‹#›</a:t>
            </a:fld>
            <a:endParaRPr lang="tr-TR"/>
          </a:p>
        </p:txBody>
      </p:sp>
    </p:spTree>
    <p:extLst>
      <p:ext uri="{BB962C8B-B14F-4D97-AF65-F5344CB8AC3E}">
        <p14:creationId xmlns:p14="http://schemas.microsoft.com/office/powerpoint/2010/main" val="2517707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B5063BA-330F-49A1-B855-037438456FBD}" type="datetime1">
              <a:rPr lang="tr-TR" smtClean="0"/>
              <a:t>24.02.2023</a:t>
            </a:fld>
            <a:endParaRPr lang="tr-TR"/>
          </a:p>
        </p:txBody>
      </p:sp>
      <p:sp>
        <p:nvSpPr>
          <p:cNvPr id="3" name="Footer Placeholder 2"/>
          <p:cNvSpPr>
            <a:spLocks noGrp="1"/>
          </p:cNvSpPr>
          <p:nvPr>
            <p:ph type="ftr" sz="quarter" idx="11"/>
          </p:nvPr>
        </p:nvSpPr>
        <p:spPr/>
        <p:txBody>
          <a:bodyPr/>
          <a:lstStyle/>
          <a:p>
            <a:r>
              <a:rPr lang="tr-TR"/>
              <a:t>RP-SEÇK-012/REV.04/02.02.2021</a:t>
            </a:r>
          </a:p>
        </p:txBody>
      </p:sp>
      <p:sp>
        <p:nvSpPr>
          <p:cNvPr id="4" name="Slide Number Placeholder 3"/>
          <p:cNvSpPr>
            <a:spLocks noGrp="1"/>
          </p:cNvSpPr>
          <p:nvPr>
            <p:ph type="sldNum" sz="quarter" idx="12"/>
          </p:nvPr>
        </p:nvSpPr>
        <p:spPr/>
        <p:txBody>
          <a:bodyPr/>
          <a:lstStyle/>
          <a:p>
            <a:fld id="{4F3D2373-CFE7-4D18-8C4A-457196F6D0B6}" type="slidenum">
              <a:rPr lang="tr-TR" smtClean="0"/>
              <a:t>‹#›</a:t>
            </a:fld>
            <a:endParaRPr lang="tr-TR"/>
          </a:p>
        </p:txBody>
      </p:sp>
    </p:spTree>
    <p:extLst>
      <p:ext uri="{BB962C8B-B14F-4D97-AF65-F5344CB8AC3E}">
        <p14:creationId xmlns:p14="http://schemas.microsoft.com/office/powerpoint/2010/main" val="3810355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tr-T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132BB2C-2190-49E6-AD55-F3CDF3C52D29}" type="datetime1">
              <a:rPr lang="tr-TR" smtClean="0"/>
              <a:t>24.02.2023</a:t>
            </a:fld>
            <a:endParaRPr lang="tr-TR"/>
          </a:p>
        </p:txBody>
      </p:sp>
      <p:sp>
        <p:nvSpPr>
          <p:cNvPr id="6" name="Footer Placeholder 5"/>
          <p:cNvSpPr>
            <a:spLocks noGrp="1"/>
          </p:cNvSpPr>
          <p:nvPr>
            <p:ph type="ftr" sz="quarter" idx="11"/>
          </p:nvPr>
        </p:nvSpPr>
        <p:spPr/>
        <p:txBody>
          <a:bodyPr/>
          <a:lstStyle/>
          <a:p>
            <a:r>
              <a:rPr lang="tr-TR"/>
              <a:t>RP-SEÇK-012/REV.04/02.02.2021</a:t>
            </a:r>
          </a:p>
        </p:txBody>
      </p:sp>
      <p:sp>
        <p:nvSpPr>
          <p:cNvPr id="7" name="Slide Number Placeholder 6"/>
          <p:cNvSpPr>
            <a:spLocks noGrp="1"/>
          </p:cNvSpPr>
          <p:nvPr>
            <p:ph type="sldNum" sz="quarter" idx="12"/>
          </p:nvPr>
        </p:nvSpPr>
        <p:spPr/>
        <p:txBody>
          <a:bodyPr/>
          <a:lstStyle/>
          <a:p>
            <a:fld id="{4F3D2373-CFE7-4D18-8C4A-457196F6D0B6}" type="slidenum">
              <a:rPr lang="tr-TR" smtClean="0"/>
              <a:t>‹#›</a:t>
            </a:fld>
            <a:endParaRPr lang="tr-TR"/>
          </a:p>
        </p:txBody>
      </p:sp>
    </p:spTree>
    <p:extLst>
      <p:ext uri="{BB962C8B-B14F-4D97-AF65-F5344CB8AC3E}">
        <p14:creationId xmlns:p14="http://schemas.microsoft.com/office/powerpoint/2010/main" val="2273405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tr-T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A05578F-FBFC-49F7-844D-1F7B485B333A}" type="datetime1">
              <a:rPr lang="tr-TR" smtClean="0"/>
              <a:t>24.02.2023</a:t>
            </a:fld>
            <a:endParaRPr lang="tr-TR"/>
          </a:p>
        </p:txBody>
      </p:sp>
      <p:sp>
        <p:nvSpPr>
          <p:cNvPr id="6" name="Footer Placeholder 5"/>
          <p:cNvSpPr>
            <a:spLocks noGrp="1"/>
          </p:cNvSpPr>
          <p:nvPr>
            <p:ph type="ftr" sz="quarter" idx="11"/>
          </p:nvPr>
        </p:nvSpPr>
        <p:spPr/>
        <p:txBody>
          <a:bodyPr/>
          <a:lstStyle/>
          <a:p>
            <a:r>
              <a:rPr lang="tr-TR"/>
              <a:t>RP-SEÇK-012/REV.04/02.02.2021</a:t>
            </a:r>
          </a:p>
        </p:txBody>
      </p:sp>
      <p:sp>
        <p:nvSpPr>
          <p:cNvPr id="7" name="Slide Number Placeholder 6"/>
          <p:cNvSpPr>
            <a:spLocks noGrp="1"/>
          </p:cNvSpPr>
          <p:nvPr>
            <p:ph type="sldNum" sz="quarter" idx="12"/>
          </p:nvPr>
        </p:nvSpPr>
        <p:spPr/>
        <p:txBody>
          <a:bodyPr/>
          <a:lstStyle/>
          <a:p>
            <a:fld id="{4F3D2373-CFE7-4D18-8C4A-457196F6D0B6}" type="slidenum">
              <a:rPr lang="tr-TR" smtClean="0"/>
              <a:t>‹#›</a:t>
            </a:fld>
            <a:endParaRPr lang="tr-TR"/>
          </a:p>
        </p:txBody>
      </p:sp>
    </p:spTree>
    <p:extLst>
      <p:ext uri="{BB962C8B-B14F-4D97-AF65-F5344CB8AC3E}">
        <p14:creationId xmlns:p14="http://schemas.microsoft.com/office/powerpoint/2010/main" val="487319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tr-T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65CD34C-810C-49B8-82F3-3291B2B4C4BF}" type="datetime1">
              <a:rPr lang="tr-TR" smtClean="0"/>
              <a:t>24.02.2023</a:t>
            </a:fld>
            <a:endParaRPr lang="tr-T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tr-TR" dirty="0"/>
              <a:t>RP-SEÇK-012/REV.04/02.02.2021</a:t>
            </a: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F3D2373-CFE7-4D18-8C4A-457196F6D0B6}" type="slidenum">
              <a:rPr lang="tr-TR" smtClean="0"/>
              <a:t>‹#›</a:t>
            </a:fld>
            <a:endParaRPr lang="tr-TR"/>
          </a:p>
        </p:txBody>
      </p:sp>
    </p:spTree>
    <p:extLst>
      <p:ext uri="{BB962C8B-B14F-4D97-AF65-F5344CB8AC3E}">
        <p14:creationId xmlns:p14="http://schemas.microsoft.com/office/powerpoint/2010/main" val="297221823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8" Type="http://schemas.openxmlformats.org/officeDocument/2006/relationships/image" Target="../media/image9.jpeg"/><Relationship Id="rId13" Type="http://schemas.openxmlformats.org/officeDocument/2006/relationships/image" Target="../media/image14.png"/><Relationship Id="rId3" Type="http://schemas.openxmlformats.org/officeDocument/2006/relationships/image" Target="../media/image1.png"/><Relationship Id="rId7" Type="http://schemas.openxmlformats.org/officeDocument/2006/relationships/image" Target="../media/image8.jpeg"/><Relationship Id="rId12"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cid:image003.jpg@01D2C4B8.68A472C0" TargetMode="External"/><Relationship Id="rId11" Type="http://schemas.openxmlformats.org/officeDocument/2006/relationships/image" Target="../media/image12.jpeg"/><Relationship Id="rId5" Type="http://schemas.openxmlformats.org/officeDocument/2006/relationships/image" Target="../media/image7.jpeg"/><Relationship Id="rId15" Type="http://schemas.openxmlformats.org/officeDocument/2006/relationships/image" Target="../media/image16.jpeg"/><Relationship Id="rId10" Type="http://schemas.openxmlformats.org/officeDocument/2006/relationships/image" Target="../media/image11.jpeg"/><Relationship Id="rId4" Type="http://schemas.openxmlformats.org/officeDocument/2006/relationships/image" Target="../media/image6.jpeg"/><Relationship Id="rId9" Type="http://schemas.openxmlformats.org/officeDocument/2006/relationships/image" Target="../media/image10.jpeg"/><Relationship Id="rId14" Type="http://schemas.openxmlformats.org/officeDocument/2006/relationships/image" Target="../media/image15.jpe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chart" Target="../charts/chart3.xml"/><Relationship Id="rId5" Type="http://schemas.openxmlformats.org/officeDocument/2006/relationships/chart" Target="../charts/chart2.xml"/><Relationship Id="rId4" Type="http://schemas.openxmlformats.org/officeDocument/2006/relationships/chart" Target="../charts/chart1.xml"/></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chart" Target="../charts/chart5.xml"/><Relationship Id="rId4" Type="http://schemas.openxmlformats.org/officeDocument/2006/relationships/chart" Target="../charts/chart4.xml"/></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chart" Target="../charts/chart7.xml"/><Relationship Id="rId4" Type="http://schemas.openxmlformats.org/officeDocument/2006/relationships/chart" Target="../charts/chart6.xml"/></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23.jpeg"/><Relationship Id="rId4" Type="http://schemas.openxmlformats.org/officeDocument/2006/relationships/image" Target="../media/image22.jpe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1.xml"/><Relationship Id="rId5" Type="http://schemas.openxmlformats.org/officeDocument/2006/relationships/image" Target="../media/image25.jpeg"/><Relationship Id="rId4" Type="http://schemas.openxmlformats.org/officeDocument/2006/relationships/image" Target="../media/image24.jpe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chart" Target="../charts/chart9.xml"/><Relationship Id="rId4" Type="http://schemas.openxmlformats.org/officeDocument/2006/relationships/chart" Target="../charts/chart8.xml"/></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chart" Target="../charts/chart10.xml"/></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1.xml"/><Relationship Id="rId5" Type="http://schemas.openxmlformats.org/officeDocument/2006/relationships/image" Target="../media/image27.png"/><Relationship Id="rId4" Type="http://schemas.openxmlformats.org/officeDocument/2006/relationships/image" Target="../media/image26.png"/></Relationships>
</file>

<file path=ppt/slides/_rels/slide28.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9.JPG"/></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jpe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33.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4F3D2373-CFE7-4D18-8C4A-457196F6D0B6}" type="slidenum">
              <a:rPr lang="tr-TR" smtClean="0"/>
              <a:t>1</a:t>
            </a:fld>
            <a:endParaRPr lang="tr-TR" dirty="0"/>
          </a:p>
        </p:txBody>
      </p:sp>
      <p:grpSp>
        <p:nvGrpSpPr>
          <p:cNvPr id="2" name="Group 1"/>
          <p:cNvGrpSpPr/>
          <p:nvPr/>
        </p:nvGrpSpPr>
        <p:grpSpPr>
          <a:xfrm>
            <a:off x="321058" y="136525"/>
            <a:ext cx="11740384" cy="6096009"/>
            <a:chOff x="55749" y="55755"/>
            <a:chExt cx="11740384" cy="6096009"/>
          </a:xfrm>
        </p:grpSpPr>
        <p:pic>
          <p:nvPicPr>
            <p:cNvPr id="1026" name="Picture 2" descr="C:\Users\ssancaktar\Documents\Projects\Web Site\AsyaPortLogo-0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749" y="55755"/>
              <a:ext cx="1811698" cy="1282390"/>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Connector 6"/>
            <p:cNvCxnSpPr/>
            <p:nvPr/>
          </p:nvCxnSpPr>
          <p:spPr>
            <a:xfrm>
              <a:off x="522253" y="1170886"/>
              <a:ext cx="11273880"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522253" y="6151764"/>
              <a:ext cx="11273880"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grpSp>
      <p:sp>
        <p:nvSpPr>
          <p:cNvPr id="5" name="TextBox 4"/>
          <p:cNvSpPr txBox="1"/>
          <p:nvPr/>
        </p:nvSpPr>
        <p:spPr>
          <a:xfrm>
            <a:off x="-1099951" y="1217818"/>
            <a:ext cx="12136251" cy="4401205"/>
          </a:xfrm>
          <a:prstGeom prst="rect">
            <a:avLst/>
          </a:prstGeom>
          <a:noFill/>
        </p:spPr>
        <p:txBody>
          <a:bodyPr wrap="square" rtlCol="0">
            <a:spAutoFit/>
          </a:bodyPr>
          <a:lstStyle/>
          <a:p>
            <a:pPr algn="ctr"/>
            <a:r>
              <a:rPr lang="en-US" sz="4800" dirty="0">
                <a:solidFill>
                  <a:schemeClr val="bg1"/>
                </a:solidFill>
              </a:rPr>
              <a:t>ASYAPORT </a:t>
            </a:r>
          </a:p>
          <a:p>
            <a:pPr algn="ctr"/>
            <a:r>
              <a:rPr lang="en-US" sz="4800" dirty="0">
                <a:solidFill>
                  <a:schemeClr val="bg1"/>
                </a:solidFill>
              </a:rPr>
              <a:t>ÇEVRE RAPORU</a:t>
            </a:r>
          </a:p>
          <a:p>
            <a:pPr algn="ctr"/>
            <a:endParaRPr lang="en-US" sz="4800" dirty="0"/>
          </a:p>
          <a:p>
            <a:pPr algn="ctr"/>
            <a:endParaRPr lang="en-US" sz="4800" dirty="0"/>
          </a:p>
          <a:p>
            <a:pPr algn="ctr"/>
            <a:endParaRPr lang="en-US" sz="4800" dirty="0"/>
          </a:p>
          <a:p>
            <a:pPr algn="ctr"/>
            <a:r>
              <a:rPr lang="en-US" sz="4000" dirty="0">
                <a:solidFill>
                  <a:schemeClr val="bg1"/>
                </a:solidFill>
              </a:rPr>
              <a:t>2022</a:t>
            </a:r>
            <a:endParaRPr lang="en-GB" sz="4000" dirty="0">
              <a:solidFill>
                <a:schemeClr val="bg1"/>
              </a:solidFill>
            </a:endParaRPr>
          </a:p>
        </p:txBody>
      </p:sp>
      <p:pic>
        <p:nvPicPr>
          <p:cNvPr id="8" name="Picture 7">
            <a:extLst>
              <a:ext uri="{FF2B5EF4-FFF2-40B4-BE49-F238E27FC236}">
                <a16:creationId xmlns:a16="http://schemas.microsoft.com/office/drawing/2014/main" id="{B31410F6-260D-AE98-EDAC-1318DCB70A32}"/>
              </a:ext>
            </a:extLst>
          </p:cNvPr>
          <p:cNvPicPr>
            <a:picLocks noChangeAspect="1"/>
          </p:cNvPicPr>
          <p:nvPr/>
        </p:nvPicPr>
        <p:blipFill>
          <a:blip r:embed="rId4"/>
          <a:stretch>
            <a:fillRect/>
          </a:stretch>
        </p:blipFill>
        <p:spPr>
          <a:xfrm>
            <a:off x="787562" y="1279693"/>
            <a:ext cx="11273880" cy="4924805"/>
          </a:xfrm>
          <a:prstGeom prst="rect">
            <a:avLst/>
          </a:prstGeom>
        </p:spPr>
      </p:pic>
      <p:sp>
        <p:nvSpPr>
          <p:cNvPr id="11" name="TextBox 10">
            <a:extLst>
              <a:ext uri="{FF2B5EF4-FFF2-40B4-BE49-F238E27FC236}">
                <a16:creationId xmlns:a16="http://schemas.microsoft.com/office/drawing/2014/main" id="{0BFE3A1C-6C46-9E1D-9A54-6AE3E2E81F42}"/>
              </a:ext>
            </a:extLst>
          </p:cNvPr>
          <p:cNvSpPr txBox="1"/>
          <p:nvPr/>
        </p:nvSpPr>
        <p:spPr>
          <a:xfrm>
            <a:off x="2886670" y="1418915"/>
            <a:ext cx="6094397" cy="646331"/>
          </a:xfrm>
          <a:prstGeom prst="rect">
            <a:avLst/>
          </a:prstGeom>
          <a:noFill/>
        </p:spPr>
        <p:txBody>
          <a:bodyPr wrap="square" rtlCol="0">
            <a:spAutoFit/>
          </a:bodyPr>
          <a:lstStyle/>
          <a:p>
            <a:pPr algn="ctr"/>
            <a:r>
              <a:rPr lang="en-GB" sz="1200" b="1" dirty="0">
                <a:latin typeface="Times New Roman" panose="02020603050405020304" pitchFamily="18" charset="0"/>
                <a:cs typeface="Times New Roman" panose="02020603050405020304" pitchFamily="18" charset="0"/>
              </a:rPr>
              <a:t>ASYAPORT </a:t>
            </a:r>
          </a:p>
          <a:p>
            <a:pPr algn="ctr"/>
            <a:r>
              <a:rPr lang="en-GB" sz="1200" b="1" dirty="0">
                <a:latin typeface="Times New Roman" panose="02020603050405020304" pitchFamily="18" charset="0"/>
                <a:cs typeface="Times New Roman" panose="02020603050405020304" pitchFamily="18" charset="0"/>
              </a:rPr>
              <a:t>ENVIRONMENTAL REPORT</a:t>
            </a:r>
          </a:p>
          <a:p>
            <a:pPr algn="ctr"/>
            <a:r>
              <a:rPr lang="en-GB" sz="1200" b="1" dirty="0">
                <a:latin typeface="Times New Roman" panose="02020603050405020304" pitchFamily="18" charset="0"/>
                <a:cs typeface="Times New Roman" panose="02020603050405020304" pitchFamily="18" charset="0"/>
              </a:rPr>
              <a:t>2022</a:t>
            </a:r>
          </a:p>
        </p:txBody>
      </p:sp>
    </p:spTree>
    <p:extLst>
      <p:ext uri="{BB962C8B-B14F-4D97-AF65-F5344CB8AC3E}">
        <p14:creationId xmlns:p14="http://schemas.microsoft.com/office/powerpoint/2010/main" val="450710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9122883" y="6372272"/>
            <a:ext cx="2743200" cy="365125"/>
          </a:xfrm>
        </p:spPr>
        <p:txBody>
          <a:bodyPr/>
          <a:lstStyle/>
          <a:p>
            <a:fld id="{4F3D2373-CFE7-4D18-8C4A-457196F6D0B6}" type="slidenum">
              <a:rPr lang="tr-TR" smtClean="0"/>
              <a:t>10</a:t>
            </a:fld>
            <a:endParaRPr lang="tr-TR"/>
          </a:p>
        </p:txBody>
      </p:sp>
      <p:grpSp>
        <p:nvGrpSpPr>
          <p:cNvPr id="2" name="Group 1"/>
          <p:cNvGrpSpPr/>
          <p:nvPr/>
        </p:nvGrpSpPr>
        <p:grpSpPr>
          <a:xfrm>
            <a:off x="125699" y="11915"/>
            <a:ext cx="11740384" cy="6362903"/>
            <a:chOff x="55749" y="55755"/>
            <a:chExt cx="11740384" cy="6362903"/>
          </a:xfrm>
        </p:grpSpPr>
        <p:pic>
          <p:nvPicPr>
            <p:cNvPr id="1026" name="Picture 2" descr="C:\Users\ssancaktar\Documents\Projects\Web Site\AsyaPortLogo-0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749" y="55755"/>
              <a:ext cx="1811698" cy="1282390"/>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Connector 6"/>
            <p:cNvCxnSpPr/>
            <p:nvPr/>
          </p:nvCxnSpPr>
          <p:spPr>
            <a:xfrm>
              <a:off x="522253" y="1170886"/>
              <a:ext cx="11273880"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522253" y="6418658"/>
              <a:ext cx="11273880"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grpSp>
      <p:sp>
        <p:nvSpPr>
          <p:cNvPr id="6" name="TextBox 5"/>
          <p:cNvSpPr txBox="1"/>
          <p:nvPr/>
        </p:nvSpPr>
        <p:spPr>
          <a:xfrm>
            <a:off x="1310533" y="1236701"/>
            <a:ext cx="10295314" cy="5118837"/>
          </a:xfrm>
          <a:prstGeom prst="rect">
            <a:avLst/>
          </a:prstGeom>
          <a:noFill/>
        </p:spPr>
        <p:txBody>
          <a:bodyPr wrap="square" rtlCol="0">
            <a:spAutoFit/>
          </a:bodyPr>
          <a:lstStyle/>
          <a:p>
            <a:pPr algn="just">
              <a:lnSpc>
                <a:spcPct val="115000"/>
              </a:lnSpc>
            </a:pPr>
            <a:r>
              <a:rPr lang="en-US" sz="2000" b="1" dirty="0">
                <a:effectLst/>
                <a:ea typeface="Calibri" panose="020F0502020204030204" pitchFamily="34" charset="0"/>
                <a:cs typeface="Times New Roman" panose="02020603050405020304" pitchFamily="18" charset="0"/>
              </a:rPr>
              <a:t>ASYAPORT INTEGRATED MANAGEMENT SYSTEM POLICY</a:t>
            </a:r>
            <a:endParaRPr lang="en-US" sz="2000" dirty="0">
              <a:effectLst/>
              <a:ea typeface="Calibri" panose="020F0502020204030204" pitchFamily="34" charset="0"/>
              <a:cs typeface="Times New Roman" panose="02020603050405020304" pitchFamily="18" charset="0"/>
            </a:endParaRPr>
          </a:p>
          <a:p>
            <a:pPr algn="just">
              <a:lnSpc>
                <a:spcPct val="115000"/>
              </a:lnSpc>
            </a:pPr>
            <a:endParaRPr lang="en-US" sz="2000" b="1" kern="0" dirty="0">
              <a:effectLst/>
              <a:highlight>
                <a:srgbClr val="FFFF00"/>
              </a:highlight>
              <a:ea typeface="Calibri" panose="020F0502020204030204" pitchFamily="34" charset="0"/>
              <a:cs typeface="Times New Roman" panose="02020603050405020304" pitchFamily="18" charset="0"/>
            </a:endParaRPr>
          </a:p>
          <a:p>
            <a:pPr marL="290830" marR="4445" indent="-226060" algn="just">
              <a:lnSpc>
                <a:spcPct val="109000"/>
              </a:lnSpc>
            </a:pPr>
            <a:r>
              <a:rPr lang="tr-TR" sz="2000" dirty="0">
                <a:solidFill>
                  <a:srgbClr val="000000"/>
                </a:solidFill>
                <a:effectLst/>
                <a:ea typeface="Times New Roman" panose="02020603050405020304" pitchFamily="18" charset="0"/>
              </a:rPr>
              <a:t>• To ensure that our employees have certificates from the degrees brought by their duties,</a:t>
            </a:r>
            <a:endParaRPr lang="en-GB" sz="2000" dirty="0">
              <a:solidFill>
                <a:srgbClr val="000000"/>
              </a:solidFill>
              <a:effectLst/>
              <a:ea typeface="Times New Roman" panose="02020603050405020304" pitchFamily="18" charset="0"/>
            </a:endParaRPr>
          </a:p>
          <a:p>
            <a:pPr marL="290830" marR="4445" indent="-226060" algn="just">
              <a:lnSpc>
                <a:spcPct val="109000"/>
              </a:lnSpc>
            </a:pPr>
            <a:r>
              <a:rPr lang="tr-TR" sz="2000" dirty="0">
                <a:solidFill>
                  <a:srgbClr val="000000"/>
                </a:solidFill>
                <a:effectLst/>
                <a:ea typeface="Times New Roman" panose="02020603050405020304" pitchFamily="18" charset="0"/>
              </a:rPr>
              <a:t>• Developing projects to minimize the load in the protective port area,</a:t>
            </a:r>
            <a:endParaRPr lang="en-GB" sz="2000" dirty="0">
              <a:solidFill>
                <a:srgbClr val="000000"/>
              </a:solidFill>
              <a:effectLst/>
              <a:ea typeface="Times New Roman" panose="02020603050405020304" pitchFamily="18" charset="0"/>
            </a:endParaRPr>
          </a:p>
          <a:p>
            <a:pPr marL="290830" marR="4445" indent="-226060" algn="just">
              <a:lnSpc>
                <a:spcPct val="109000"/>
              </a:lnSpc>
            </a:pPr>
            <a:r>
              <a:rPr lang="tr-TR" sz="2000" dirty="0">
                <a:solidFill>
                  <a:srgbClr val="000000"/>
                </a:solidFill>
                <a:effectLst/>
                <a:ea typeface="Times New Roman" panose="02020603050405020304" pitchFamily="18" charset="0"/>
              </a:rPr>
              <a:t>• It is in cooperation with other ports around the world by using a common automation system,</a:t>
            </a:r>
            <a:endParaRPr lang="en-GB" sz="2000" dirty="0">
              <a:solidFill>
                <a:srgbClr val="000000"/>
              </a:solidFill>
              <a:effectLst/>
              <a:ea typeface="Times New Roman" panose="02020603050405020304" pitchFamily="18" charset="0"/>
            </a:endParaRPr>
          </a:p>
          <a:p>
            <a:pPr marL="290830" marR="4445" indent="-226060" algn="just">
              <a:lnSpc>
                <a:spcPct val="109000"/>
              </a:lnSpc>
            </a:pPr>
            <a:r>
              <a:rPr lang="tr-TR" sz="2000" dirty="0">
                <a:solidFill>
                  <a:srgbClr val="000000"/>
                </a:solidFill>
                <a:effectLst/>
                <a:ea typeface="Times New Roman" panose="02020603050405020304" pitchFamily="18" charset="0"/>
              </a:rPr>
              <a:t>• To contribute to sustainable production by following the technology and choosing equipment, systems and services with high energy costs,</a:t>
            </a:r>
            <a:endParaRPr lang="en-GB" sz="2000" dirty="0">
              <a:solidFill>
                <a:srgbClr val="000000"/>
              </a:solidFill>
              <a:effectLst/>
              <a:ea typeface="Times New Roman" panose="02020603050405020304" pitchFamily="18" charset="0"/>
            </a:endParaRPr>
          </a:p>
          <a:p>
            <a:pPr marL="290830" marR="4445" indent="-226060" algn="just">
              <a:lnSpc>
                <a:spcPct val="109000"/>
              </a:lnSpc>
            </a:pPr>
            <a:r>
              <a:rPr lang="tr-TR" sz="2000" dirty="0">
                <a:solidFill>
                  <a:srgbClr val="000000"/>
                </a:solidFill>
                <a:effectLst/>
                <a:ea typeface="Times New Roman" panose="02020603050405020304" pitchFamily="18" charset="0"/>
              </a:rPr>
              <a:t>• Publishing annual reports, promoting good interpretation environments of port developments,</a:t>
            </a:r>
            <a:endParaRPr lang="en-GB" sz="2000" dirty="0">
              <a:solidFill>
                <a:srgbClr val="000000"/>
              </a:solidFill>
              <a:effectLst/>
              <a:ea typeface="Times New Roman" panose="02020603050405020304" pitchFamily="18" charset="0"/>
            </a:endParaRPr>
          </a:p>
          <a:p>
            <a:pPr marL="290830" marR="4445" indent="-226060" algn="just">
              <a:lnSpc>
                <a:spcPct val="109000"/>
              </a:lnSpc>
            </a:pPr>
            <a:r>
              <a:rPr lang="tr-TR" sz="2000" dirty="0">
                <a:solidFill>
                  <a:srgbClr val="000000"/>
                </a:solidFill>
                <a:effectLst/>
                <a:ea typeface="Times New Roman" panose="02020603050405020304" pitchFamily="18" charset="0"/>
              </a:rPr>
              <a:t>• To raise awareness of our employees, subcontractors and consumption through trainings, to create efficient and to develop consumers in a positive way,</a:t>
            </a:r>
            <a:endParaRPr lang="en-GB" sz="2000" dirty="0">
              <a:solidFill>
                <a:srgbClr val="000000"/>
              </a:solidFill>
              <a:effectLst/>
              <a:ea typeface="Times New Roman" panose="02020603050405020304" pitchFamily="18" charset="0"/>
            </a:endParaRPr>
          </a:p>
          <a:p>
            <a:pPr marL="290830" marR="4445" indent="-226060" algn="just">
              <a:lnSpc>
                <a:spcPct val="109000"/>
              </a:lnSpc>
              <a:spcAft>
                <a:spcPts val="110"/>
              </a:spcAft>
            </a:pPr>
            <a:r>
              <a:rPr lang="tr-TR" sz="2000" dirty="0">
                <a:solidFill>
                  <a:srgbClr val="000000"/>
                </a:solidFill>
                <a:effectLst/>
                <a:ea typeface="Times New Roman" panose="02020603050405020304" pitchFamily="18" charset="0"/>
              </a:rPr>
              <a:t>• To keep the Integrated Management System Policy up-to-date according to the Quality, Occupational Health and Safety, Environmental and Energy Management Systems audit results and result requirements,</a:t>
            </a:r>
            <a:endParaRPr lang="en-GB" sz="2000" dirty="0">
              <a:solidFill>
                <a:srgbClr val="000000"/>
              </a:solidFill>
              <a:effectLst/>
              <a:ea typeface="Times New Roman" panose="02020603050405020304" pitchFamily="18" charset="0"/>
            </a:endParaRPr>
          </a:p>
          <a:p>
            <a:r>
              <a:rPr lang="tr-TR" sz="2000" dirty="0">
                <a:solidFill>
                  <a:srgbClr val="000000"/>
                </a:solidFill>
                <a:effectLst/>
                <a:ea typeface="Times New Roman" panose="02020603050405020304" pitchFamily="18" charset="0"/>
              </a:rPr>
              <a:t>• It undertakes to announce this committed and implemented policy to all our employees and to make it accessible to the public and third parties</a:t>
            </a:r>
            <a:endParaRPr lang="en-GB" sz="2000" dirty="0">
              <a:highlight>
                <a:srgbClr val="FFFF00"/>
              </a:highlight>
            </a:endParaRPr>
          </a:p>
        </p:txBody>
      </p:sp>
      <p:sp>
        <p:nvSpPr>
          <p:cNvPr id="8" name="TextBox 7">
            <a:extLst>
              <a:ext uri="{FF2B5EF4-FFF2-40B4-BE49-F238E27FC236}">
                <a16:creationId xmlns:a16="http://schemas.microsoft.com/office/drawing/2014/main" id="{EA495795-42EA-5A4D-71EF-A9A920DFF884}"/>
              </a:ext>
            </a:extLst>
          </p:cNvPr>
          <p:cNvSpPr txBox="1"/>
          <p:nvPr/>
        </p:nvSpPr>
        <p:spPr>
          <a:xfrm>
            <a:off x="1714128" y="535216"/>
            <a:ext cx="6098146" cy="369332"/>
          </a:xfrm>
          <a:prstGeom prst="rect">
            <a:avLst/>
          </a:prstGeom>
          <a:noFill/>
        </p:spPr>
        <p:txBody>
          <a:bodyPr wrap="square">
            <a:spAutoFit/>
          </a:bodyPr>
          <a:lstStyle/>
          <a:p>
            <a:r>
              <a:rPr lang="en-US" sz="1800" b="1" dirty="0"/>
              <a:t>ENVIRONMENTAL REPORT 2022 </a:t>
            </a:r>
            <a:endParaRPr lang="en-GB" sz="1800" b="1" dirty="0"/>
          </a:p>
        </p:txBody>
      </p:sp>
    </p:spTree>
    <p:extLst>
      <p:ext uri="{BB962C8B-B14F-4D97-AF65-F5344CB8AC3E}">
        <p14:creationId xmlns:p14="http://schemas.microsoft.com/office/powerpoint/2010/main" val="1974029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9122883" y="6372272"/>
            <a:ext cx="2743200" cy="365125"/>
          </a:xfrm>
        </p:spPr>
        <p:txBody>
          <a:bodyPr/>
          <a:lstStyle/>
          <a:p>
            <a:fld id="{4F3D2373-CFE7-4D18-8C4A-457196F6D0B6}" type="slidenum">
              <a:rPr lang="tr-TR" smtClean="0"/>
              <a:t>11</a:t>
            </a:fld>
            <a:endParaRPr lang="tr-TR"/>
          </a:p>
        </p:txBody>
      </p:sp>
      <p:grpSp>
        <p:nvGrpSpPr>
          <p:cNvPr id="2" name="Group 1"/>
          <p:cNvGrpSpPr/>
          <p:nvPr/>
        </p:nvGrpSpPr>
        <p:grpSpPr>
          <a:xfrm>
            <a:off x="125699" y="11915"/>
            <a:ext cx="11740384" cy="6362903"/>
            <a:chOff x="55749" y="55755"/>
            <a:chExt cx="11740384" cy="6362903"/>
          </a:xfrm>
        </p:grpSpPr>
        <p:pic>
          <p:nvPicPr>
            <p:cNvPr id="1026" name="Picture 2" descr="C:\Users\ssancaktar\Documents\Projects\Web Site\AsyaPortLogo-0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749" y="55755"/>
              <a:ext cx="1811698" cy="1282390"/>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Connector 6"/>
            <p:cNvCxnSpPr/>
            <p:nvPr/>
          </p:nvCxnSpPr>
          <p:spPr>
            <a:xfrm>
              <a:off x="522253" y="1170886"/>
              <a:ext cx="11273880"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522253" y="6418658"/>
              <a:ext cx="11273880"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grpSp>
      <p:sp>
        <p:nvSpPr>
          <p:cNvPr id="12" name="TextBox 11">
            <a:extLst>
              <a:ext uri="{FF2B5EF4-FFF2-40B4-BE49-F238E27FC236}">
                <a16:creationId xmlns:a16="http://schemas.microsoft.com/office/drawing/2014/main" id="{09706EAF-3772-439B-846D-E3BD58DCB678}"/>
              </a:ext>
            </a:extLst>
          </p:cNvPr>
          <p:cNvSpPr txBox="1"/>
          <p:nvPr/>
        </p:nvSpPr>
        <p:spPr>
          <a:xfrm>
            <a:off x="1031548" y="1146385"/>
            <a:ext cx="10295314" cy="5051447"/>
          </a:xfrm>
          <a:prstGeom prst="rect">
            <a:avLst/>
          </a:prstGeom>
          <a:noFill/>
        </p:spPr>
        <p:txBody>
          <a:bodyPr wrap="square" rtlCol="0">
            <a:spAutoFit/>
          </a:bodyPr>
          <a:lstStyle/>
          <a:p>
            <a:pPr marR="0" lvl="0">
              <a:lnSpc>
                <a:spcPct val="107000"/>
              </a:lnSpc>
              <a:spcBef>
                <a:spcPts val="0"/>
              </a:spcBef>
              <a:spcAft>
                <a:spcPts val="800"/>
              </a:spcAft>
            </a:pPr>
            <a:r>
              <a:rPr lang="en-GB" sz="1800" b="1" dirty="0">
                <a:solidFill>
                  <a:srgbClr val="000000"/>
                </a:solidFill>
                <a:effectLst/>
                <a:ea typeface="Calibri" panose="020F0502020204030204" pitchFamily="34" charset="0"/>
                <a:cs typeface="Times New Roman" panose="02020603050405020304" pitchFamily="18" charset="0"/>
              </a:rPr>
              <a:t>ASYAPORT MANAGEMENT SYSTEMS</a:t>
            </a:r>
          </a:p>
          <a:p>
            <a:pPr marR="0" lvl="0">
              <a:lnSpc>
                <a:spcPct val="107000"/>
              </a:lnSpc>
              <a:spcBef>
                <a:spcPts val="0"/>
              </a:spcBef>
              <a:spcAft>
                <a:spcPts val="800"/>
              </a:spcAft>
            </a:pPr>
            <a:r>
              <a:rPr lang="en-US" sz="1400" dirty="0">
                <a:effectLst/>
                <a:ea typeface="Calibri" panose="020F0502020204030204" pitchFamily="34" charset="0"/>
                <a:cs typeface="Times New Roman" panose="02020603050405020304" pitchFamily="18" charset="0"/>
              </a:rPr>
              <a:t>ASYAPORT Quality, OHS, Environment, Energy, Social Responsibility, Green Port, ECOPORTS and Information Security Management Systems are implemented.</a:t>
            </a:r>
          </a:p>
          <a:p>
            <a:pPr marL="342900" marR="0" lvl="0" indent="-342900">
              <a:lnSpc>
                <a:spcPct val="107000"/>
              </a:lnSpc>
              <a:spcBef>
                <a:spcPts val="0"/>
              </a:spcBef>
              <a:spcAft>
                <a:spcPts val="800"/>
              </a:spcAft>
              <a:buAutoNum type="arabicPeriod"/>
            </a:pPr>
            <a:r>
              <a:rPr lang="en-US" sz="1400" dirty="0">
                <a:ea typeface="Calibri" panose="020F0502020204030204" pitchFamily="34" charset="0"/>
                <a:cs typeface="Times New Roman" panose="02020603050405020304" pitchFamily="18" charset="0"/>
              </a:rPr>
              <a:t>ISO 9001 QUALITY MANAGEMET SYSTEMS</a:t>
            </a:r>
          </a:p>
          <a:p>
            <a:pPr marL="342900" marR="0" lvl="0" indent="-342900">
              <a:lnSpc>
                <a:spcPct val="107000"/>
              </a:lnSpc>
              <a:spcBef>
                <a:spcPts val="0"/>
              </a:spcBef>
              <a:spcAft>
                <a:spcPts val="800"/>
              </a:spcAft>
              <a:buAutoNum type="arabicPeriod"/>
            </a:pPr>
            <a:r>
              <a:rPr lang="en-US" sz="1400" dirty="0">
                <a:effectLst/>
                <a:ea typeface="Calibri" panose="020F0502020204030204" pitchFamily="34" charset="0"/>
                <a:cs typeface="Times New Roman" panose="02020603050405020304" pitchFamily="18" charset="0"/>
              </a:rPr>
              <a:t>ISO 14001 ENVİROMENT MANAGEMET SYSTEMS</a:t>
            </a:r>
          </a:p>
          <a:p>
            <a:pPr marL="342900" marR="0" lvl="0" indent="-342900">
              <a:lnSpc>
                <a:spcPct val="107000"/>
              </a:lnSpc>
              <a:spcBef>
                <a:spcPts val="0"/>
              </a:spcBef>
              <a:spcAft>
                <a:spcPts val="800"/>
              </a:spcAft>
              <a:buAutoNum type="arabicPeriod"/>
            </a:pPr>
            <a:r>
              <a:rPr lang="en-US" sz="1400" dirty="0">
                <a:ea typeface="Calibri" panose="020F0502020204030204" pitchFamily="34" charset="0"/>
                <a:cs typeface="Times New Roman" panose="02020603050405020304" pitchFamily="18" charset="0"/>
              </a:rPr>
              <a:t>ISO 45001 OHS MANAGEMET SYSTEMS</a:t>
            </a:r>
          </a:p>
          <a:p>
            <a:pPr marL="342900" indent="-342900">
              <a:lnSpc>
                <a:spcPct val="107000"/>
              </a:lnSpc>
              <a:spcAft>
                <a:spcPts val="800"/>
              </a:spcAft>
              <a:buFontTx/>
              <a:buAutoNum type="arabicPeriod"/>
            </a:pPr>
            <a:r>
              <a:rPr lang="en-US" sz="1400" dirty="0">
                <a:ea typeface="Calibri" panose="020F0502020204030204" pitchFamily="34" charset="0"/>
                <a:cs typeface="Times New Roman" panose="02020603050405020304" pitchFamily="18" charset="0"/>
              </a:rPr>
              <a:t>ISO 50001 ENERGY MANAGEMET SYSTEMS</a:t>
            </a:r>
          </a:p>
          <a:p>
            <a:pPr marL="342900" indent="-342900">
              <a:lnSpc>
                <a:spcPct val="107000"/>
              </a:lnSpc>
              <a:spcAft>
                <a:spcPts val="800"/>
              </a:spcAft>
              <a:buFontTx/>
              <a:buAutoNum type="arabicPeriod"/>
            </a:pPr>
            <a:r>
              <a:rPr lang="en-US" sz="1400" dirty="0">
                <a:effectLst/>
                <a:ea typeface="Calibri" panose="020F0502020204030204" pitchFamily="34" charset="0"/>
                <a:cs typeface="Times New Roman" panose="02020603050405020304" pitchFamily="18" charset="0"/>
              </a:rPr>
              <a:t>ISO 27001 INFORMATİON SECURİTY </a:t>
            </a:r>
            <a:r>
              <a:rPr lang="en-US" sz="1400" dirty="0">
                <a:ea typeface="Calibri" panose="020F0502020204030204" pitchFamily="34" charset="0"/>
                <a:cs typeface="Times New Roman" panose="02020603050405020304" pitchFamily="18" charset="0"/>
              </a:rPr>
              <a:t>MANAGEMET SYSTEMS</a:t>
            </a:r>
          </a:p>
          <a:p>
            <a:pPr marL="342900" marR="0" lvl="0" indent="-342900">
              <a:lnSpc>
                <a:spcPct val="107000"/>
              </a:lnSpc>
              <a:spcBef>
                <a:spcPts val="0"/>
              </a:spcBef>
              <a:spcAft>
                <a:spcPts val="800"/>
              </a:spcAft>
              <a:buAutoNum type="arabicPeriod"/>
            </a:pPr>
            <a:r>
              <a:rPr lang="en-US" sz="1400" dirty="0">
                <a:ea typeface="Calibri" panose="020F0502020204030204" pitchFamily="34" charset="0"/>
                <a:cs typeface="Times New Roman" panose="02020603050405020304" pitchFamily="18" charset="0"/>
              </a:rPr>
              <a:t>ECOPORTS PERS CERTIFIED</a:t>
            </a:r>
          </a:p>
          <a:p>
            <a:pPr marL="342900" marR="0" lvl="0" indent="-342900">
              <a:lnSpc>
                <a:spcPct val="107000"/>
              </a:lnSpc>
              <a:spcBef>
                <a:spcPts val="0"/>
              </a:spcBef>
              <a:spcAft>
                <a:spcPts val="800"/>
              </a:spcAft>
              <a:buAutoNum type="arabicPeriod"/>
            </a:pPr>
            <a:r>
              <a:rPr lang="en-US" sz="1400" dirty="0">
                <a:effectLst/>
                <a:ea typeface="Calibri" panose="020F0502020204030204" pitchFamily="34" charset="0"/>
                <a:cs typeface="Times New Roman" panose="02020603050405020304" pitchFamily="18" charset="0"/>
              </a:rPr>
              <a:t>GREENPORT</a:t>
            </a:r>
          </a:p>
          <a:p>
            <a:pPr marL="342900" marR="0" lvl="0" indent="-342900">
              <a:lnSpc>
                <a:spcPct val="107000"/>
              </a:lnSpc>
              <a:spcBef>
                <a:spcPts val="0"/>
              </a:spcBef>
              <a:spcAft>
                <a:spcPts val="800"/>
              </a:spcAft>
              <a:buAutoNum type="arabicPeriod"/>
            </a:pPr>
            <a:r>
              <a:rPr lang="en-US" sz="1400" dirty="0">
                <a:effectLst/>
                <a:ea typeface="Calibri" panose="020F0502020204030204" pitchFamily="34" charset="0"/>
                <a:cs typeface="Times New Roman" panose="02020603050405020304" pitchFamily="18" charset="0"/>
              </a:rPr>
              <a:t>14064-1 GREENHOUSE GAS VERICATION STATEMENT</a:t>
            </a:r>
          </a:p>
          <a:p>
            <a:pPr marL="342900" indent="-342900">
              <a:lnSpc>
                <a:spcPct val="107000"/>
              </a:lnSpc>
              <a:spcAft>
                <a:spcPts val="800"/>
              </a:spcAft>
              <a:buFontTx/>
              <a:buAutoNum type="arabicPeriod"/>
            </a:pPr>
            <a:r>
              <a:rPr lang="en-US" sz="1400" dirty="0">
                <a:effectLst/>
                <a:ea typeface="Calibri" panose="020F0502020204030204" pitchFamily="34" charset="0"/>
                <a:cs typeface="Times New Roman" panose="02020603050405020304" pitchFamily="18" charset="0"/>
              </a:rPr>
              <a:t>IQ Net SR 10 - SOCİAL RESPONSIBILITY </a:t>
            </a:r>
            <a:r>
              <a:rPr lang="en-US" sz="1400" dirty="0">
                <a:ea typeface="Calibri" panose="020F0502020204030204" pitchFamily="34" charset="0"/>
                <a:cs typeface="Times New Roman" panose="02020603050405020304" pitchFamily="18" charset="0"/>
              </a:rPr>
              <a:t>MANAGEMET SYSTEMS</a:t>
            </a:r>
          </a:p>
          <a:p>
            <a:pPr marL="342900" marR="0" lvl="0" indent="-342900">
              <a:lnSpc>
                <a:spcPct val="107000"/>
              </a:lnSpc>
              <a:spcBef>
                <a:spcPts val="0"/>
              </a:spcBef>
              <a:spcAft>
                <a:spcPts val="800"/>
              </a:spcAft>
              <a:buAutoNum type="arabicPeriod"/>
            </a:pPr>
            <a:r>
              <a:rPr lang="en-US" sz="1600" dirty="0">
                <a:effectLst/>
                <a:ea typeface="Calibri" panose="020F0502020204030204" pitchFamily="34" charset="0"/>
                <a:cs typeface="Times New Roman" panose="02020603050405020304" pitchFamily="18" charset="0"/>
              </a:rPr>
              <a:t>ZERO WASTE CERTIFICATE</a:t>
            </a:r>
          </a:p>
          <a:p>
            <a:pPr marL="342900" marR="0" lvl="0" indent="-342900">
              <a:lnSpc>
                <a:spcPct val="107000"/>
              </a:lnSpc>
              <a:spcBef>
                <a:spcPts val="0"/>
              </a:spcBef>
              <a:spcAft>
                <a:spcPts val="800"/>
              </a:spcAft>
              <a:buAutoNum type="arabicPeriod"/>
            </a:pPr>
            <a:endParaRPr lang="en-US" sz="1600" dirty="0">
              <a:effectLst/>
              <a:ea typeface="Calibri" panose="020F0502020204030204" pitchFamily="34" charset="0"/>
              <a:cs typeface="Times New Roman" panose="02020603050405020304" pitchFamily="18" charset="0"/>
            </a:endParaRPr>
          </a:p>
          <a:p>
            <a:pPr marL="0" marR="0" algn="just">
              <a:lnSpc>
                <a:spcPct val="115000"/>
              </a:lnSpc>
              <a:spcBef>
                <a:spcPts val="0"/>
              </a:spcBef>
              <a:spcAft>
                <a:spcPts val="0"/>
              </a:spcAft>
              <a:tabLst>
                <a:tab pos="186690" algn="l"/>
              </a:tabLst>
            </a:pPr>
            <a:endParaRPr lang="en-US" sz="1600" dirty="0">
              <a:ea typeface="Calibri" panose="020F0502020204030204" pitchFamily="34" charset="0"/>
              <a:cs typeface="Times New Roman" panose="02020603050405020304" pitchFamily="18" charset="0"/>
            </a:endParaRPr>
          </a:p>
        </p:txBody>
      </p:sp>
      <p:pic>
        <p:nvPicPr>
          <p:cNvPr id="3102" name="Picture 1">
            <a:extLst>
              <a:ext uri="{FF2B5EF4-FFF2-40B4-BE49-F238E27FC236}">
                <a16:creationId xmlns:a16="http://schemas.microsoft.com/office/drawing/2014/main" id="{AC6CA20F-8D91-4AE4-8E57-A99309E30CB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57285" y="12236282"/>
            <a:ext cx="450850" cy="434975"/>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71">
            <a:extLst>
              <a:ext uri="{FF2B5EF4-FFF2-40B4-BE49-F238E27FC236}">
                <a16:creationId xmlns:a16="http://schemas.microsoft.com/office/drawing/2014/main" id="{2C5462E3-51F3-41CE-9E0D-B44147D77205}"/>
              </a:ext>
            </a:extLst>
          </p:cNvPr>
          <p:cNvPicPr/>
          <p:nvPr/>
        </p:nvPicPr>
        <p:blipFill rotWithShape="1">
          <a:blip r:embed="rId5" r:link="rId6" cstate="print">
            <a:extLst>
              <a:ext uri="{28A0092B-C50C-407E-A947-70E740481C1C}">
                <a14:useLocalDpi xmlns:a14="http://schemas.microsoft.com/office/drawing/2010/main" val="0"/>
              </a:ext>
            </a:extLst>
          </a:blip>
          <a:srcRect/>
          <a:stretch/>
        </p:blipFill>
        <p:spPr bwMode="auto">
          <a:xfrm>
            <a:off x="4265714" y="5397085"/>
            <a:ext cx="964688" cy="921824"/>
          </a:xfrm>
          <a:prstGeom prst="rect">
            <a:avLst/>
          </a:prstGeom>
          <a:noFill/>
          <a:ln>
            <a:noFill/>
          </a:ln>
          <a:extLst>
            <a:ext uri="{53640926-AAD7-44D8-BBD7-CCE9431645EC}">
              <a14:shadowObscured xmlns:a14="http://schemas.microsoft.com/office/drawing/2010/main"/>
            </a:ext>
          </a:extLst>
        </p:spPr>
      </p:pic>
      <p:pic>
        <p:nvPicPr>
          <p:cNvPr id="73" name="Picture 72">
            <a:extLst>
              <a:ext uri="{FF2B5EF4-FFF2-40B4-BE49-F238E27FC236}">
                <a16:creationId xmlns:a16="http://schemas.microsoft.com/office/drawing/2014/main" id="{D60F7DD2-B303-4E2F-875D-488E0F7DC252}"/>
              </a:ext>
            </a:extLst>
          </p:cNvPr>
          <p:cNvPicPr/>
          <p:nvPr/>
        </p:nvPicPr>
        <p:blipFill rotWithShape="1">
          <a:blip r:embed="rId7" r:link="rId6" cstate="print">
            <a:extLst>
              <a:ext uri="{28A0092B-C50C-407E-A947-70E740481C1C}">
                <a14:useLocalDpi xmlns:a14="http://schemas.microsoft.com/office/drawing/2010/main" val="0"/>
              </a:ext>
            </a:extLst>
          </a:blip>
          <a:srcRect t="29117"/>
          <a:stretch>
            <a:fillRect/>
          </a:stretch>
        </p:blipFill>
        <p:spPr bwMode="auto">
          <a:xfrm>
            <a:off x="6327275" y="5357611"/>
            <a:ext cx="1298787" cy="977277"/>
          </a:xfrm>
          <a:prstGeom prst="rect">
            <a:avLst/>
          </a:prstGeom>
          <a:noFill/>
          <a:ln>
            <a:noFill/>
          </a:ln>
          <a:extLst>
            <a:ext uri="{53640926-AAD7-44D8-BBD7-CCE9431645EC}">
              <a14:shadowObscured xmlns:a14="http://schemas.microsoft.com/office/drawing/2010/main"/>
            </a:ext>
          </a:extLst>
        </p:spPr>
      </p:pic>
      <p:pic>
        <p:nvPicPr>
          <p:cNvPr id="74" name="Picture 73">
            <a:extLst>
              <a:ext uri="{FF2B5EF4-FFF2-40B4-BE49-F238E27FC236}">
                <a16:creationId xmlns:a16="http://schemas.microsoft.com/office/drawing/2014/main" id="{8FBF1939-7CE8-4AB3-BD12-68F60BFDA71C}"/>
              </a:ext>
            </a:extLst>
          </p:cNvPr>
          <p:cNvPicPr/>
          <p:nvPr/>
        </p:nvPicPr>
        <p:blipFill rotWithShape="1">
          <a:blip r:embed="rId8" r:link="rId6" cstate="print">
            <a:extLst>
              <a:ext uri="{28A0092B-C50C-407E-A947-70E740481C1C}">
                <a14:useLocalDpi xmlns:a14="http://schemas.microsoft.com/office/drawing/2010/main" val="0"/>
              </a:ext>
            </a:extLst>
          </a:blip>
          <a:srcRect/>
          <a:stretch>
            <a:fillRect/>
          </a:stretch>
        </p:blipFill>
        <p:spPr bwMode="auto">
          <a:xfrm>
            <a:off x="891912" y="5397085"/>
            <a:ext cx="1096873" cy="940290"/>
          </a:xfrm>
          <a:prstGeom prst="rect">
            <a:avLst/>
          </a:prstGeom>
          <a:noFill/>
          <a:ln>
            <a:noFill/>
          </a:ln>
          <a:extLst>
            <a:ext uri="{53640926-AAD7-44D8-BBD7-CCE9431645EC}">
              <a14:shadowObscured xmlns:a14="http://schemas.microsoft.com/office/drawing/2010/main"/>
            </a:ext>
          </a:extLst>
        </p:spPr>
      </p:pic>
      <p:pic>
        <p:nvPicPr>
          <p:cNvPr id="75" name="Picture 74">
            <a:extLst>
              <a:ext uri="{FF2B5EF4-FFF2-40B4-BE49-F238E27FC236}">
                <a16:creationId xmlns:a16="http://schemas.microsoft.com/office/drawing/2014/main" id="{F9F330A2-F88D-47E0-8F55-28653BDB8E28}"/>
              </a:ext>
            </a:extLst>
          </p:cNvPr>
          <p:cNvPicPr/>
          <p:nvPr/>
        </p:nvPicPr>
        <p:blipFill rotWithShape="1">
          <a:blip r:embed="rId9" r:link="rId6" cstate="print">
            <a:extLst>
              <a:ext uri="{28A0092B-C50C-407E-A947-70E740481C1C}">
                <a14:useLocalDpi xmlns:a14="http://schemas.microsoft.com/office/drawing/2010/main" val="0"/>
              </a:ext>
            </a:extLst>
          </a:blip>
          <a:srcRect/>
          <a:stretch>
            <a:fillRect/>
          </a:stretch>
        </p:blipFill>
        <p:spPr bwMode="auto">
          <a:xfrm>
            <a:off x="1988785" y="5397086"/>
            <a:ext cx="1238904" cy="902849"/>
          </a:xfrm>
          <a:prstGeom prst="rect">
            <a:avLst/>
          </a:prstGeom>
          <a:noFill/>
          <a:ln>
            <a:noFill/>
          </a:ln>
          <a:extLst>
            <a:ext uri="{53640926-AAD7-44D8-BBD7-CCE9431645EC}">
              <a14:shadowObscured xmlns:a14="http://schemas.microsoft.com/office/drawing/2010/main"/>
            </a:ext>
          </a:extLst>
        </p:spPr>
      </p:pic>
      <p:pic>
        <p:nvPicPr>
          <p:cNvPr id="76" name="Picture 75">
            <a:extLst>
              <a:ext uri="{FF2B5EF4-FFF2-40B4-BE49-F238E27FC236}">
                <a16:creationId xmlns:a16="http://schemas.microsoft.com/office/drawing/2014/main" id="{D424911A-F26A-4549-9DC3-0CA255F2F874}"/>
              </a:ext>
            </a:extLst>
          </p:cNvPr>
          <p:cNvPicPr/>
          <p:nvPr/>
        </p:nvPicPr>
        <p:blipFill rotWithShape="1">
          <a:blip r:embed="rId10" r:link="rId6" cstate="print">
            <a:extLst>
              <a:ext uri="{28A0092B-C50C-407E-A947-70E740481C1C}">
                <a14:useLocalDpi xmlns:a14="http://schemas.microsoft.com/office/drawing/2010/main" val="0"/>
              </a:ext>
            </a:extLst>
          </a:blip>
          <a:srcRect t="8637" b="-1"/>
          <a:stretch>
            <a:fillRect/>
          </a:stretch>
        </p:blipFill>
        <p:spPr bwMode="auto">
          <a:xfrm>
            <a:off x="3357538" y="5397085"/>
            <a:ext cx="908176" cy="902850"/>
          </a:xfrm>
          <a:prstGeom prst="rect">
            <a:avLst/>
          </a:prstGeom>
          <a:noFill/>
          <a:ln>
            <a:noFill/>
          </a:ln>
          <a:extLst>
            <a:ext uri="{53640926-AAD7-44D8-BBD7-CCE9431645EC}">
              <a14:shadowObscured xmlns:a14="http://schemas.microsoft.com/office/drawing/2010/main"/>
            </a:ext>
          </a:extLst>
        </p:spPr>
      </p:pic>
      <p:pic>
        <p:nvPicPr>
          <p:cNvPr id="77" name="Picture 76">
            <a:extLst>
              <a:ext uri="{FF2B5EF4-FFF2-40B4-BE49-F238E27FC236}">
                <a16:creationId xmlns:a16="http://schemas.microsoft.com/office/drawing/2014/main" id="{9C742D08-FBCD-4E65-A634-F3D088558064}"/>
              </a:ext>
            </a:extLst>
          </p:cNvPr>
          <p:cNvPicPr/>
          <p:nvPr/>
        </p:nvPicPr>
        <p:blipFill rotWithShape="1">
          <a:blip r:embed="rId11" r:link="rId6" cstate="print">
            <a:extLst>
              <a:ext uri="{28A0092B-C50C-407E-A947-70E740481C1C}">
                <a14:useLocalDpi xmlns:a14="http://schemas.microsoft.com/office/drawing/2010/main" val="0"/>
              </a:ext>
            </a:extLst>
          </a:blip>
          <a:srcRect/>
          <a:stretch>
            <a:fillRect/>
          </a:stretch>
        </p:blipFill>
        <p:spPr bwMode="auto">
          <a:xfrm>
            <a:off x="9720935" y="5559084"/>
            <a:ext cx="886759" cy="700631"/>
          </a:xfrm>
          <a:prstGeom prst="rect">
            <a:avLst/>
          </a:prstGeom>
          <a:noFill/>
          <a:ln>
            <a:noFill/>
          </a:ln>
          <a:extLst>
            <a:ext uri="{53640926-AAD7-44D8-BBD7-CCE9431645EC}">
              <a14:shadowObscured xmlns:a14="http://schemas.microsoft.com/office/drawing/2010/main"/>
            </a:ext>
          </a:extLst>
        </p:spPr>
      </p:pic>
      <p:pic>
        <p:nvPicPr>
          <p:cNvPr id="78" name="Picture 77">
            <a:extLst>
              <a:ext uri="{FF2B5EF4-FFF2-40B4-BE49-F238E27FC236}">
                <a16:creationId xmlns:a16="http://schemas.microsoft.com/office/drawing/2014/main" id="{2A2256B8-F125-445C-A24E-0AC3D13FFE9B}"/>
              </a:ext>
            </a:extLst>
          </p:cNvPr>
          <p:cNvPicPr/>
          <p:nvPr/>
        </p:nvPicPr>
        <p:blipFill rotWithShape="1">
          <a:blip r:embed="rId12" r:link="rId6" cstate="print">
            <a:extLst>
              <a:ext uri="{28A0092B-C50C-407E-A947-70E740481C1C}">
                <a14:useLocalDpi xmlns:a14="http://schemas.microsoft.com/office/drawing/2010/main" val="0"/>
              </a:ext>
            </a:extLst>
          </a:blip>
          <a:srcRect/>
          <a:stretch>
            <a:fillRect/>
          </a:stretch>
        </p:blipFill>
        <p:spPr bwMode="auto">
          <a:xfrm>
            <a:off x="5230402" y="5357611"/>
            <a:ext cx="1096873" cy="979763"/>
          </a:xfrm>
          <a:prstGeom prst="rect">
            <a:avLst/>
          </a:prstGeom>
          <a:noFill/>
          <a:ln>
            <a:noFill/>
          </a:ln>
          <a:extLst>
            <a:ext uri="{53640926-AAD7-44D8-BBD7-CCE9431645EC}">
              <a14:shadowObscured xmlns:a14="http://schemas.microsoft.com/office/drawing/2010/main"/>
            </a:ext>
          </a:extLst>
        </p:spPr>
      </p:pic>
      <p:pic>
        <p:nvPicPr>
          <p:cNvPr id="79" name="Picture 78">
            <a:extLst>
              <a:ext uri="{FF2B5EF4-FFF2-40B4-BE49-F238E27FC236}">
                <a16:creationId xmlns:a16="http://schemas.microsoft.com/office/drawing/2014/main" id="{AD13E79D-339E-408C-BD57-6317353D2D86}"/>
              </a:ext>
            </a:extLst>
          </p:cNvPr>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0641006" y="5559084"/>
            <a:ext cx="964688" cy="707203"/>
          </a:xfrm>
          <a:prstGeom prst="rect">
            <a:avLst/>
          </a:prstGeom>
          <a:noFill/>
          <a:ln>
            <a:noFill/>
          </a:ln>
        </p:spPr>
      </p:pic>
      <p:pic>
        <p:nvPicPr>
          <p:cNvPr id="80" name="Picture 79" descr="Image result for iso 27001:2013">
            <a:extLst>
              <a:ext uri="{FF2B5EF4-FFF2-40B4-BE49-F238E27FC236}">
                <a16:creationId xmlns:a16="http://schemas.microsoft.com/office/drawing/2014/main" id="{B7520BF9-FD7F-4EF8-A99F-4B0897EFC6C7}"/>
              </a:ext>
            </a:extLst>
          </p:cNvPr>
          <p:cNvPicPr/>
          <p:nvPr/>
        </p:nvPicPr>
        <p:blipFill>
          <a:blip r:embed="rId14">
            <a:extLst>
              <a:ext uri="{28A0092B-C50C-407E-A947-70E740481C1C}">
                <a14:useLocalDpi xmlns:a14="http://schemas.microsoft.com/office/drawing/2010/main" val="0"/>
              </a:ext>
            </a:extLst>
          </a:blip>
          <a:srcRect/>
          <a:stretch>
            <a:fillRect/>
          </a:stretch>
        </p:blipFill>
        <p:spPr bwMode="auto">
          <a:xfrm>
            <a:off x="8722935" y="5543553"/>
            <a:ext cx="998000" cy="671853"/>
          </a:xfrm>
          <a:prstGeom prst="rect">
            <a:avLst/>
          </a:prstGeom>
          <a:noFill/>
          <a:ln>
            <a:noFill/>
          </a:ln>
        </p:spPr>
      </p:pic>
      <p:pic>
        <p:nvPicPr>
          <p:cNvPr id="81" name="Picture 80">
            <a:extLst>
              <a:ext uri="{FF2B5EF4-FFF2-40B4-BE49-F238E27FC236}">
                <a16:creationId xmlns:a16="http://schemas.microsoft.com/office/drawing/2014/main" id="{695ED1C9-D13D-4754-B6FC-02A951415583}"/>
              </a:ext>
            </a:extLst>
          </p:cNvPr>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7634682" y="5497201"/>
            <a:ext cx="886759" cy="700631"/>
          </a:xfrm>
          <a:prstGeom prst="rect">
            <a:avLst/>
          </a:prstGeom>
          <a:noFill/>
          <a:ln>
            <a:noFill/>
          </a:ln>
        </p:spPr>
      </p:pic>
      <p:sp>
        <p:nvSpPr>
          <p:cNvPr id="6" name="TextBox 5">
            <a:extLst>
              <a:ext uri="{FF2B5EF4-FFF2-40B4-BE49-F238E27FC236}">
                <a16:creationId xmlns:a16="http://schemas.microsoft.com/office/drawing/2014/main" id="{FADD3703-3BF5-F8B5-8617-9757D83B3723}"/>
              </a:ext>
            </a:extLst>
          </p:cNvPr>
          <p:cNvSpPr txBox="1"/>
          <p:nvPr/>
        </p:nvSpPr>
        <p:spPr>
          <a:xfrm>
            <a:off x="1714128" y="535216"/>
            <a:ext cx="6098146" cy="369332"/>
          </a:xfrm>
          <a:prstGeom prst="rect">
            <a:avLst/>
          </a:prstGeom>
          <a:noFill/>
        </p:spPr>
        <p:txBody>
          <a:bodyPr wrap="square">
            <a:spAutoFit/>
          </a:bodyPr>
          <a:lstStyle/>
          <a:p>
            <a:r>
              <a:rPr lang="en-US" sz="1800" b="1" dirty="0"/>
              <a:t>ENVIRONMENTAL REPORT 2022 </a:t>
            </a:r>
            <a:endParaRPr lang="en-GB" sz="1800" b="1" dirty="0"/>
          </a:p>
        </p:txBody>
      </p:sp>
    </p:spTree>
    <p:extLst>
      <p:ext uri="{BB962C8B-B14F-4D97-AF65-F5344CB8AC3E}">
        <p14:creationId xmlns:p14="http://schemas.microsoft.com/office/powerpoint/2010/main" val="4111945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9122883" y="6372272"/>
            <a:ext cx="2743200" cy="365125"/>
          </a:xfrm>
        </p:spPr>
        <p:txBody>
          <a:bodyPr/>
          <a:lstStyle/>
          <a:p>
            <a:fld id="{4F3D2373-CFE7-4D18-8C4A-457196F6D0B6}" type="slidenum">
              <a:rPr lang="tr-TR" smtClean="0"/>
              <a:t>12</a:t>
            </a:fld>
            <a:endParaRPr lang="tr-TR"/>
          </a:p>
        </p:txBody>
      </p:sp>
      <p:grpSp>
        <p:nvGrpSpPr>
          <p:cNvPr id="2" name="Group 1"/>
          <p:cNvGrpSpPr/>
          <p:nvPr/>
        </p:nvGrpSpPr>
        <p:grpSpPr>
          <a:xfrm>
            <a:off x="125699" y="11915"/>
            <a:ext cx="11740384" cy="6362903"/>
            <a:chOff x="55749" y="55755"/>
            <a:chExt cx="11740384" cy="6362903"/>
          </a:xfrm>
        </p:grpSpPr>
        <p:pic>
          <p:nvPicPr>
            <p:cNvPr id="1026" name="Picture 2" descr="C:\Users\ssancaktar\Documents\Projects\Web Site\AsyaPortLogo-0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749" y="55755"/>
              <a:ext cx="1811698" cy="1282390"/>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Connector 6"/>
            <p:cNvCxnSpPr/>
            <p:nvPr/>
          </p:nvCxnSpPr>
          <p:spPr>
            <a:xfrm>
              <a:off x="522253" y="1170886"/>
              <a:ext cx="11273880"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522253" y="6418658"/>
              <a:ext cx="11273880"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grpSp>
      <p:sp>
        <p:nvSpPr>
          <p:cNvPr id="6" name="TextBox 5"/>
          <p:cNvSpPr txBox="1"/>
          <p:nvPr/>
        </p:nvSpPr>
        <p:spPr>
          <a:xfrm>
            <a:off x="1310533" y="1236701"/>
            <a:ext cx="10295314" cy="4717830"/>
          </a:xfrm>
          <a:prstGeom prst="rect">
            <a:avLst/>
          </a:prstGeom>
          <a:noFill/>
        </p:spPr>
        <p:txBody>
          <a:bodyPr wrap="square" rtlCol="0">
            <a:spAutoFit/>
          </a:bodyPr>
          <a:lstStyle/>
          <a:p>
            <a:pPr marR="0" lvl="0" algn="just">
              <a:lnSpc>
                <a:spcPct val="107000"/>
              </a:lnSpc>
              <a:spcBef>
                <a:spcPts val="0"/>
              </a:spcBef>
              <a:spcAft>
                <a:spcPts val="800"/>
              </a:spcAft>
            </a:pPr>
            <a:r>
              <a:rPr lang="en-US" sz="1800" b="1" dirty="0">
                <a:effectLst/>
                <a:ea typeface="Calibri" panose="020F0502020204030204" pitchFamily="34" charset="0"/>
                <a:cs typeface="Times New Roman" panose="02020603050405020304" pitchFamily="18" charset="0"/>
              </a:rPr>
              <a:t>COMPLIANCE WITH LAW</a:t>
            </a:r>
            <a:endParaRPr lang="en-US" sz="1800" dirty="0">
              <a:effectLst/>
              <a:ea typeface="Calibri" panose="020F0502020204030204" pitchFamily="34" charset="0"/>
              <a:cs typeface="Times New Roman" panose="02020603050405020304" pitchFamily="18" charset="0"/>
            </a:endParaRPr>
          </a:p>
          <a:p>
            <a:pPr marL="0" marR="0" algn="just">
              <a:lnSpc>
                <a:spcPct val="115000"/>
              </a:lnSpc>
              <a:spcBef>
                <a:spcPts val="0"/>
              </a:spcBef>
              <a:spcAft>
                <a:spcPts val="0"/>
              </a:spcAft>
            </a:pPr>
            <a:r>
              <a:rPr lang="en-US" sz="2000" dirty="0">
                <a:effectLst/>
                <a:ea typeface="Calibri" panose="020F0502020204030204" pitchFamily="34" charset="0"/>
                <a:cs typeface="Times New Roman" panose="02020603050405020304" pitchFamily="18" charset="0"/>
              </a:rPr>
              <a:t>ASYAPORT carries out all the activities and operations in Türkiye and abroad within the framework of laws and international law. It attaches importance to correct and timely communication in its relations with legal regulatory agencies and organizations. </a:t>
            </a:r>
          </a:p>
          <a:p>
            <a:pPr marL="0" marR="0" algn="just">
              <a:lnSpc>
                <a:spcPct val="115000"/>
              </a:lnSpc>
              <a:spcBef>
                <a:spcPts val="0"/>
              </a:spcBef>
              <a:spcAft>
                <a:spcPts val="0"/>
              </a:spcAft>
            </a:pPr>
            <a:r>
              <a:rPr lang="en-US" sz="2000" dirty="0">
                <a:effectLst/>
                <a:ea typeface="Calibri" panose="020F0502020204030204" pitchFamily="34" charset="0"/>
                <a:cs typeface="Times New Roman" panose="02020603050405020304" pitchFamily="18" charset="0"/>
              </a:rPr>
              <a:t> </a:t>
            </a:r>
          </a:p>
          <a:p>
            <a:pPr marL="0" marR="0" algn="just">
              <a:lnSpc>
                <a:spcPct val="115000"/>
              </a:lnSpc>
              <a:spcBef>
                <a:spcPts val="0"/>
              </a:spcBef>
              <a:spcAft>
                <a:spcPts val="0"/>
              </a:spcAft>
            </a:pPr>
            <a:r>
              <a:rPr lang="en-US" sz="2000" dirty="0">
                <a:effectLst/>
                <a:ea typeface="Calibri" panose="020F0502020204030204" pitchFamily="34" charset="0"/>
                <a:cs typeface="Times New Roman" panose="02020603050405020304" pitchFamily="18" charset="0"/>
              </a:rPr>
              <a:t>Activities; It carries out laws, regulations and professional standards in accordance with the ASYAPORT Ethical Principles. All legal conditions are monitored daily via the official newspaper, changes are made in legal conditions to be announced to the relevant units and actions are taken and monitored through the LS SEÇK-020 Legal and Other Terms Tracking List Ordinary Conditions Follow-up List.</a:t>
            </a:r>
          </a:p>
          <a:p>
            <a:pPr marL="0" marR="0" algn="just">
              <a:lnSpc>
                <a:spcPct val="115000"/>
              </a:lnSpc>
              <a:spcBef>
                <a:spcPts val="0"/>
              </a:spcBef>
              <a:spcAft>
                <a:spcPts val="0"/>
              </a:spcAft>
            </a:pPr>
            <a:r>
              <a:rPr lang="en-US" sz="2000" dirty="0">
                <a:effectLst/>
                <a:ea typeface="Calibri" panose="020F0502020204030204" pitchFamily="34" charset="0"/>
                <a:cs typeface="Times New Roman" panose="02020603050405020304" pitchFamily="18" charset="0"/>
              </a:rPr>
              <a:t> </a:t>
            </a:r>
          </a:p>
          <a:p>
            <a:pPr marL="0" marR="0" algn="just">
              <a:lnSpc>
                <a:spcPct val="115000"/>
              </a:lnSpc>
              <a:spcBef>
                <a:spcPts val="0"/>
              </a:spcBef>
              <a:spcAft>
                <a:spcPts val="0"/>
              </a:spcAft>
            </a:pPr>
            <a:r>
              <a:rPr lang="en-US" sz="2000" dirty="0">
                <a:effectLst/>
                <a:ea typeface="Calibri" panose="020F0502020204030204" pitchFamily="34" charset="0"/>
                <a:cs typeface="Times New Roman" panose="02020603050405020304" pitchFamily="18" charset="0"/>
              </a:rPr>
              <a:t>In 2022, there is not any inappropriate situation with regard to the legal requirements for the environment. </a:t>
            </a:r>
          </a:p>
        </p:txBody>
      </p:sp>
      <p:sp>
        <p:nvSpPr>
          <p:cNvPr id="8" name="TextBox 7">
            <a:extLst>
              <a:ext uri="{FF2B5EF4-FFF2-40B4-BE49-F238E27FC236}">
                <a16:creationId xmlns:a16="http://schemas.microsoft.com/office/drawing/2014/main" id="{798B8D4E-2F61-C29D-F335-D6F52E3B3F6D}"/>
              </a:ext>
            </a:extLst>
          </p:cNvPr>
          <p:cNvSpPr txBox="1"/>
          <p:nvPr/>
        </p:nvSpPr>
        <p:spPr>
          <a:xfrm>
            <a:off x="1714128" y="535216"/>
            <a:ext cx="6098146" cy="369332"/>
          </a:xfrm>
          <a:prstGeom prst="rect">
            <a:avLst/>
          </a:prstGeom>
          <a:noFill/>
        </p:spPr>
        <p:txBody>
          <a:bodyPr wrap="square">
            <a:spAutoFit/>
          </a:bodyPr>
          <a:lstStyle/>
          <a:p>
            <a:r>
              <a:rPr lang="en-US" sz="1800" b="1" dirty="0"/>
              <a:t>ENVIRONMENTAL REPORT 2022 </a:t>
            </a:r>
            <a:endParaRPr lang="en-GB" sz="1800" b="1" dirty="0"/>
          </a:p>
        </p:txBody>
      </p:sp>
    </p:spTree>
    <p:extLst>
      <p:ext uri="{BB962C8B-B14F-4D97-AF65-F5344CB8AC3E}">
        <p14:creationId xmlns:p14="http://schemas.microsoft.com/office/powerpoint/2010/main" val="42532657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9122883" y="6372272"/>
            <a:ext cx="2743200" cy="365125"/>
          </a:xfrm>
        </p:spPr>
        <p:txBody>
          <a:bodyPr/>
          <a:lstStyle/>
          <a:p>
            <a:fld id="{4F3D2373-CFE7-4D18-8C4A-457196F6D0B6}" type="slidenum">
              <a:rPr lang="tr-TR" smtClean="0"/>
              <a:t>13</a:t>
            </a:fld>
            <a:endParaRPr lang="tr-TR"/>
          </a:p>
        </p:txBody>
      </p:sp>
      <p:grpSp>
        <p:nvGrpSpPr>
          <p:cNvPr id="2" name="Group 1"/>
          <p:cNvGrpSpPr/>
          <p:nvPr/>
        </p:nvGrpSpPr>
        <p:grpSpPr>
          <a:xfrm>
            <a:off x="125699" y="11915"/>
            <a:ext cx="11740384" cy="6362903"/>
            <a:chOff x="55749" y="55755"/>
            <a:chExt cx="11740384" cy="6362903"/>
          </a:xfrm>
        </p:grpSpPr>
        <p:pic>
          <p:nvPicPr>
            <p:cNvPr id="1026" name="Picture 2" descr="C:\Users\ssancaktar\Documents\Projects\Web Site\AsyaPortLogo-0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749" y="55755"/>
              <a:ext cx="1811698" cy="1282390"/>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Connector 6"/>
            <p:cNvCxnSpPr/>
            <p:nvPr/>
          </p:nvCxnSpPr>
          <p:spPr>
            <a:xfrm>
              <a:off x="522253" y="1170886"/>
              <a:ext cx="11273880"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522253" y="6418658"/>
              <a:ext cx="11273880"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grpSp>
      <p:sp>
        <p:nvSpPr>
          <p:cNvPr id="6" name="TextBox 5"/>
          <p:cNvSpPr txBox="1"/>
          <p:nvPr/>
        </p:nvSpPr>
        <p:spPr>
          <a:xfrm>
            <a:off x="948343" y="1717730"/>
            <a:ext cx="10295314" cy="2953501"/>
          </a:xfrm>
          <a:prstGeom prst="rect">
            <a:avLst/>
          </a:prstGeom>
          <a:noFill/>
        </p:spPr>
        <p:txBody>
          <a:bodyPr wrap="square" rtlCol="0">
            <a:spAutoFit/>
          </a:bodyPr>
          <a:lstStyle/>
          <a:p>
            <a:pPr marR="0" lvl="0" algn="just">
              <a:lnSpc>
                <a:spcPct val="107000"/>
              </a:lnSpc>
              <a:spcBef>
                <a:spcPts val="0"/>
              </a:spcBef>
              <a:spcAft>
                <a:spcPts val="800"/>
              </a:spcAft>
            </a:pPr>
            <a:r>
              <a:rPr lang="en-US" sz="1800" b="1" dirty="0">
                <a:effectLst/>
                <a:ea typeface="Calibri" panose="020F0502020204030204" pitchFamily="34" charset="0"/>
              </a:rPr>
              <a:t>ENERGY, NATURAL RESOURCES USE AND RESOURCES</a:t>
            </a:r>
            <a:endParaRPr lang="en-US" sz="1800" dirty="0">
              <a:effectLst/>
              <a:ea typeface="Calibri" panose="020F0502020204030204" pitchFamily="34" charset="0"/>
              <a:cs typeface="Times New Roman" panose="02020603050405020304" pitchFamily="18" charset="0"/>
            </a:endParaRPr>
          </a:p>
          <a:p>
            <a:pPr marL="0" marR="0" algn="just">
              <a:spcBef>
                <a:spcPts val="0"/>
              </a:spcBef>
              <a:spcAft>
                <a:spcPts val="0"/>
              </a:spcAft>
            </a:pPr>
            <a:r>
              <a:rPr lang="en-US" sz="2000" dirty="0">
                <a:effectLst/>
                <a:ea typeface="Calibri" panose="020F0502020204030204" pitchFamily="34" charset="0"/>
                <a:cs typeface="Times New Roman" panose="02020603050405020304" pitchFamily="18" charset="0"/>
              </a:rPr>
              <a:t>ASYAPORT as Türkiye's largest container port is the biggest proof that there may be an environmental investment with such a large volume of business. All necessary work has been done to minimize the use of natural resources and carbon emissions and its continuity has been ensured.</a:t>
            </a:r>
          </a:p>
          <a:p>
            <a:pPr marL="0" marR="0" algn="just">
              <a:spcBef>
                <a:spcPts val="0"/>
              </a:spcBef>
              <a:spcAft>
                <a:spcPts val="0"/>
              </a:spcAft>
            </a:pPr>
            <a:endParaRPr lang="en-US" sz="2000" dirty="0">
              <a:effectLst/>
              <a:ea typeface="Calibri" panose="020F0502020204030204" pitchFamily="34" charset="0"/>
              <a:cs typeface="Times New Roman" panose="02020603050405020304" pitchFamily="18" charset="0"/>
            </a:endParaRPr>
          </a:p>
          <a:p>
            <a:pPr marL="0" marR="0" algn="just">
              <a:spcBef>
                <a:spcPts val="0"/>
              </a:spcBef>
              <a:spcAft>
                <a:spcPts val="0"/>
              </a:spcAft>
            </a:pPr>
            <a:r>
              <a:rPr lang="en-US" sz="2000" dirty="0">
                <a:effectLst/>
                <a:ea typeface="Calibri" panose="020F0502020204030204" pitchFamily="34" charset="0"/>
                <a:cs typeface="Times New Roman" panose="02020603050405020304" pitchFamily="18" charset="0"/>
              </a:rPr>
              <a:t>Targeting to be a sustainable port for a sustainable environment, Asyaport uses </a:t>
            </a:r>
            <a:r>
              <a:rPr lang="en-US" sz="2000" b="1" dirty="0">
                <a:effectLst/>
                <a:ea typeface="Calibri" panose="020F0502020204030204" pitchFamily="34" charset="0"/>
                <a:cs typeface="Times New Roman" panose="02020603050405020304" pitchFamily="18" charset="0"/>
              </a:rPr>
              <a:t>LNG </a:t>
            </a:r>
            <a:r>
              <a:rPr lang="en-US" sz="2000" dirty="0">
                <a:effectLst/>
                <a:ea typeface="Calibri" panose="020F0502020204030204" pitchFamily="34" charset="0"/>
                <a:cs typeface="Times New Roman" panose="02020603050405020304" pitchFamily="18" charset="0"/>
              </a:rPr>
              <a:t>in in-port carriers in Europe and Türkiye or the first time. All the Cranes works electricity and fossil  fuels uses for only vehicles, using for emergency generators.</a:t>
            </a:r>
          </a:p>
        </p:txBody>
      </p:sp>
      <p:sp>
        <p:nvSpPr>
          <p:cNvPr id="11" name="TextBox 10">
            <a:extLst>
              <a:ext uri="{FF2B5EF4-FFF2-40B4-BE49-F238E27FC236}">
                <a16:creationId xmlns:a16="http://schemas.microsoft.com/office/drawing/2014/main" id="{3282E2FC-6AF8-0B74-275E-D0A368D56945}"/>
              </a:ext>
            </a:extLst>
          </p:cNvPr>
          <p:cNvSpPr txBox="1"/>
          <p:nvPr/>
        </p:nvSpPr>
        <p:spPr>
          <a:xfrm>
            <a:off x="1714128" y="535216"/>
            <a:ext cx="6098146" cy="369332"/>
          </a:xfrm>
          <a:prstGeom prst="rect">
            <a:avLst/>
          </a:prstGeom>
          <a:noFill/>
        </p:spPr>
        <p:txBody>
          <a:bodyPr wrap="square">
            <a:spAutoFit/>
          </a:bodyPr>
          <a:lstStyle/>
          <a:p>
            <a:r>
              <a:rPr lang="en-US" sz="1800" b="1" dirty="0"/>
              <a:t>ENVIRONMENTAL REPORT 2022 </a:t>
            </a:r>
            <a:endParaRPr lang="en-GB" sz="1800" b="1" dirty="0"/>
          </a:p>
        </p:txBody>
      </p:sp>
    </p:spTree>
    <p:extLst>
      <p:ext uri="{BB962C8B-B14F-4D97-AF65-F5344CB8AC3E}">
        <p14:creationId xmlns:p14="http://schemas.microsoft.com/office/powerpoint/2010/main" val="8111840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9122883" y="6372272"/>
            <a:ext cx="2743200" cy="365125"/>
          </a:xfrm>
        </p:spPr>
        <p:txBody>
          <a:bodyPr/>
          <a:lstStyle/>
          <a:p>
            <a:fld id="{4F3D2373-CFE7-4D18-8C4A-457196F6D0B6}" type="slidenum">
              <a:rPr lang="tr-TR" smtClean="0"/>
              <a:t>14</a:t>
            </a:fld>
            <a:endParaRPr lang="tr-TR"/>
          </a:p>
        </p:txBody>
      </p:sp>
      <p:grpSp>
        <p:nvGrpSpPr>
          <p:cNvPr id="2" name="Group 1"/>
          <p:cNvGrpSpPr/>
          <p:nvPr/>
        </p:nvGrpSpPr>
        <p:grpSpPr>
          <a:xfrm>
            <a:off x="125699" y="11915"/>
            <a:ext cx="11740384" cy="6362903"/>
            <a:chOff x="55749" y="55755"/>
            <a:chExt cx="11740384" cy="6362903"/>
          </a:xfrm>
        </p:grpSpPr>
        <p:pic>
          <p:nvPicPr>
            <p:cNvPr id="1026" name="Picture 2" descr="C:\Users\ssancaktar\Documents\Projects\Web Site\AsyaPortLogo-0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749" y="55755"/>
              <a:ext cx="1811698" cy="1282390"/>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Connector 6"/>
            <p:cNvCxnSpPr/>
            <p:nvPr/>
          </p:nvCxnSpPr>
          <p:spPr>
            <a:xfrm>
              <a:off x="522253" y="1170886"/>
              <a:ext cx="11273880"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522253" y="6418658"/>
              <a:ext cx="11273880"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grpSp>
      <p:sp>
        <p:nvSpPr>
          <p:cNvPr id="6" name="TextBox 5"/>
          <p:cNvSpPr txBox="1"/>
          <p:nvPr/>
        </p:nvSpPr>
        <p:spPr>
          <a:xfrm>
            <a:off x="1310533" y="1236701"/>
            <a:ext cx="10295314" cy="1875129"/>
          </a:xfrm>
          <a:prstGeom prst="rect">
            <a:avLst/>
          </a:prstGeom>
          <a:noFill/>
        </p:spPr>
        <p:txBody>
          <a:bodyPr wrap="square" rtlCol="0">
            <a:spAutoFit/>
          </a:bodyPr>
          <a:lstStyle/>
          <a:p>
            <a:pPr marR="0" lvl="0" algn="just">
              <a:lnSpc>
                <a:spcPct val="107000"/>
              </a:lnSpc>
              <a:spcBef>
                <a:spcPts val="0"/>
              </a:spcBef>
              <a:spcAft>
                <a:spcPts val="800"/>
              </a:spcAft>
            </a:pPr>
            <a:r>
              <a:rPr lang="en-US" sz="1800" b="1" dirty="0">
                <a:effectLst/>
                <a:ea typeface="Calibri" panose="020F0502020204030204" pitchFamily="34" charset="0"/>
              </a:rPr>
              <a:t>ENERGY, NATURAL RESOURCES USE AND RESOURCES</a:t>
            </a:r>
          </a:p>
          <a:p>
            <a:pPr marR="0" lvl="0" algn="just">
              <a:lnSpc>
                <a:spcPct val="107000"/>
              </a:lnSpc>
              <a:spcBef>
                <a:spcPts val="0"/>
              </a:spcBef>
              <a:spcAft>
                <a:spcPts val="800"/>
              </a:spcAft>
            </a:pPr>
            <a:r>
              <a:rPr lang="en-US" b="1" dirty="0">
                <a:ea typeface="Calibri" panose="020F0502020204030204" pitchFamily="34" charset="0"/>
                <a:cs typeface="Times New Roman" panose="02020603050405020304" pitchFamily="18" charset="0"/>
              </a:rPr>
              <a:t>Electricity Produce</a:t>
            </a:r>
          </a:p>
          <a:p>
            <a:pPr marL="0" marR="0" algn="just">
              <a:spcBef>
                <a:spcPts val="0"/>
              </a:spcBef>
              <a:spcAft>
                <a:spcPts val="0"/>
              </a:spcAft>
            </a:pPr>
            <a:r>
              <a:rPr lang="en-US" sz="1600" dirty="0">
                <a:effectLst/>
                <a:ea typeface="Calibri" panose="020F0502020204030204" pitchFamily="34" charset="0"/>
                <a:cs typeface="Times New Roman" panose="02020603050405020304" pitchFamily="18" charset="0"/>
              </a:rPr>
              <a:t>Asyaport have the Solar Energy System which produce electricity. A part of electricity using is generated by the 1280 panel Solar Energy system. Installed power of the port solar energy system is 323.54 kW. In 2022, 319.344 kWh energy was generated by solar system, and total generation of energy is 1.844.800 kWh from 2014, the year of the system was established.</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9" name="Picture 8">
            <a:extLst>
              <a:ext uri="{FF2B5EF4-FFF2-40B4-BE49-F238E27FC236}">
                <a16:creationId xmlns:a16="http://schemas.microsoft.com/office/drawing/2014/main" id="{4FF657B0-94EA-D209-1042-367847F5432B}"/>
              </a:ext>
            </a:extLst>
          </p:cNvPr>
          <p:cNvPicPr>
            <a:picLocks noChangeAspect="1"/>
          </p:cNvPicPr>
          <p:nvPr/>
        </p:nvPicPr>
        <p:blipFill>
          <a:blip r:embed="rId4"/>
          <a:stretch>
            <a:fillRect/>
          </a:stretch>
        </p:blipFill>
        <p:spPr>
          <a:xfrm>
            <a:off x="8306874" y="3524083"/>
            <a:ext cx="3112154" cy="2097216"/>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7" name="Picture 16">
            <a:extLst>
              <a:ext uri="{FF2B5EF4-FFF2-40B4-BE49-F238E27FC236}">
                <a16:creationId xmlns:a16="http://schemas.microsoft.com/office/drawing/2014/main" id="{62821146-7372-588B-0D0D-B3FD610FC7E1}"/>
              </a:ext>
            </a:extLst>
          </p:cNvPr>
          <p:cNvPicPr>
            <a:picLocks noChangeAspect="1"/>
          </p:cNvPicPr>
          <p:nvPr/>
        </p:nvPicPr>
        <p:blipFill>
          <a:blip r:embed="rId5"/>
          <a:stretch>
            <a:fillRect/>
          </a:stretch>
        </p:blipFill>
        <p:spPr>
          <a:xfrm>
            <a:off x="1482810" y="3524081"/>
            <a:ext cx="2917358" cy="2097216"/>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9" name="Picture 18">
            <a:extLst>
              <a:ext uri="{FF2B5EF4-FFF2-40B4-BE49-F238E27FC236}">
                <a16:creationId xmlns:a16="http://schemas.microsoft.com/office/drawing/2014/main" id="{65E97075-82CE-FCC2-B9F5-AE86BD51059D}"/>
              </a:ext>
            </a:extLst>
          </p:cNvPr>
          <p:cNvPicPr>
            <a:picLocks noChangeAspect="1"/>
          </p:cNvPicPr>
          <p:nvPr/>
        </p:nvPicPr>
        <p:blipFill>
          <a:blip r:embed="rId6"/>
          <a:stretch>
            <a:fillRect/>
          </a:stretch>
        </p:blipFill>
        <p:spPr>
          <a:xfrm>
            <a:off x="4769463" y="3524082"/>
            <a:ext cx="3112154" cy="2097216"/>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8" name="TextBox 7">
            <a:extLst>
              <a:ext uri="{FF2B5EF4-FFF2-40B4-BE49-F238E27FC236}">
                <a16:creationId xmlns:a16="http://schemas.microsoft.com/office/drawing/2014/main" id="{1BE8F0FD-F83A-ADFC-3BFB-01264502617B}"/>
              </a:ext>
            </a:extLst>
          </p:cNvPr>
          <p:cNvSpPr txBox="1"/>
          <p:nvPr/>
        </p:nvSpPr>
        <p:spPr>
          <a:xfrm>
            <a:off x="1714128" y="535216"/>
            <a:ext cx="6098146" cy="369332"/>
          </a:xfrm>
          <a:prstGeom prst="rect">
            <a:avLst/>
          </a:prstGeom>
          <a:noFill/>
        </p:spPr>
        <p:txBody>
          <a:bodyPr wrap="square">
            <a:spAutoFit/>
          </a:bodyPr>
          <a:lstStyle/>
          <a:p>
            <a:r>
              <a:rPr lang="en-US" sz="1800" b="1" dirty="0"/>
              <a:t>ENVIRONMENTAL REPORT 2022 </a:t>
            </a:r>
            <a:endParaRPr lang="en-GB" sz="1800" b="1" dirty="0"/>
          </a:p>
        </p:txBody>
      </p:sp>
    </p:spTree>
    <p:extLst>
      <p:ext uri="{BB962C8B-B14F-4D97-AF65-F5344CB8AC3E}">
        <p14:creationId xmlns:p14="http://schemas.microsoft.com/office/powerpoint/2010/main" val="42616093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9122883" y="6372272"/>
            <a:ext cx="2743200" cy="365125"/>
          </a:xfrm>
        </p:spPr>
        <p:txBody>
          <a:bodyPr/>
          <a:lstStyle/>
          <a:p>
            <a:fld id="{4F3D2373-CFE7-4D18-8C4A-457196F6D0B6}" type="slidenum">
              <a:rPr lang="tr-TR" smtClean="0"/>
              <a:t>15</a:t>
            </a:fld>
            <a:endParaRPr lang="tr-TR"/>
          </a:p>
        </p:txBody>
      </p:sp>
      <p:grpSp>
        <p:nvGrpSpPr>
          <p:cNvPr id="2" name="Group 1"/>
          <p:cNvGrpSpPr/>
          <p:nvPr/>
        </p:nvGrpSpPr>
        <p:grpSpPr>
          <a:xfrm>
            <a:off x="125699" y="11915"/>
            <a:ext cx="11740384" cy="6362903"/>
            <a:chOff x="55749" y="55755"/>
            <a:chExt cx="11740384" cy="6362903"/>
          </a:xfrm>
        </p:grpSpPr>
        <p:pic>
          <p:nvPicPr>
            <p:cNvPr id="1026" name="Picture 2" descr="C:\Users\ssancaktar\Documents\Projects\Web Site\AsyaPortLogo-0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749" y="55755"/>
              <a:ext cx="1811698" cy="1282390"/>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Connector 6"/>
            <p:cNvCxnSpPr/>
            <p:nvPr/>
          </p:nvCxnSpPr>
          <p:spPr>
            <a:xfrm>
              <a:off x="522253" y="1170886"/>
              <a:ext cx="11273880"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522253" y="6418658"/>
              <a:ext cx="11273880"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grpSp>
      <p:sp>
        <p:nvSpPr>
          <p:cNvPr id="6" name="TextBox 5"/>
          <p:cNvSpPr txBox="1"/>
          <p:nvPr/>
        </p:nvSpPr>
        <p:spPr>
          <a:xfrm>
            <a:off x="1310533" y="1236701"/>
            <a:ext cx="10295314" cy="2655279"/>
          </a:xfrm>
          <a:prstGeom prst="rect">
            <a:avLst/>
          </a:prstGeom>
          <a:noFill/>
        </p:spPr>
        <p:txBody>
          <a:bodyPr wrap="square" rtlCol="0">
            <a:spAutoFit/>
          </a:bodyPr>
          <a:lstStyle/>
          <a:p>
            <a:pPr marR="0" lvl="0" algn="just">
              <a:lnSpc>
                <a:spcPct val="107000"/>
              </a:lnSpc>
              <a:spcBef>
                <a:spcPts val="0"/>
              </a:spcBef>
              <a:spcAft>
                <a:spcPts val="800"/>
              </a:spcAft>
            </a:pPr>
            <a:r>
              <a:rPr lang="en-US" sz="1800" b="1" dirty="0">
                <a:effectLst/>
                <a:ea typeface="Calibri" panose="020F0502020204030204" pitchFamily="34" charset="0"/>
              </a:rPr>
              <a:t>ENERGY, NATURAL RESOURCES USE AND RESOURCES</a:t>
            </a:r>
          </a:p>
          <a:p>
            <a:pPr marR="0" lvl="0" algn="just">
              <a:lnSpc>
                <a:spcPct val="107000"/>
              </a:lnSpc>
              <a:spcBef>
                <a:spcPts val="0"/>
              </a:spcBef>
              <a:spcAft>
                <a:spcPts val="800"/>
              </a:spcAft>
            </a:pPr>
            <a:r>
              <a:rPr lang="en-US" b="1" dirty="0">
                <a:ea typeface="Calibri" panose="020F0502020204030204" pitchFamily="34" charset="0"/>
                <a:cs typeface="Times New Roman" panose="02020603050405020304" pitchFamily="18" charset="0"/>
              </a:rPr>
              <a:t>Electricity Produce</a:t>
            </a:r>
          </a:p>
          <a:p>
            <a:pPr algn="just">
              <a:lnSpc>
                <a:spcPct val="107000"/>
              </a:lnSpc>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As an environmentally friendly and green port, Asyaport continues its attractive energy investments while carrying out normal management, and finally, in April 2022, it acquired the second phase solar power plant investment, which consists of 898 PV panels and has an installed power of 409kW. The solar power plant will be used as self-consumption and will be used for the internal needs of the port as the suspension of all the electricity produced. The return time of the investment is 3 if the load is less. and we will contribute to nature as much as 11650 trees.</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Rectangle 4">
            <a:extLst>
              <a:ext uri="{FF2B5EF4-FFF2-40B4-BE49-F238E27FC236}">
                <a16:creationId xmlns:a16="http://schemas.microsoft.com/office/drawing/2014/main" id="{A13A5A87-F107-49C7-9AFC-D0EB807B48D0}"/>
              </a:ext>
            </a:extLst>
          </p:cNvPr>
          <p:cNvSpPr/>
          <p:nvPr/>
        </p:nvSpPr>
        <p:spPr>
          <a:xfrm>
            <a:off x="1552760" y="588692"/>
            <a:ext cx="10313323" cy="523220"/>
          </a:xfrm>
          <a:prstGeom prst="rect">
            <a:avLst/>
          </a:prstGeom>
        </p:spPr>
        <p:txBody>
          <a:bodyPr wrap="square">
            <a:spAutoFit/>
          </a:bodyPr>
          <a:lstStyle/>
          <a:p>
            <a:r>
              <a:rPr lang="en-US" sz="1400" b="1" dirty="0"/>
              <a:t>ENVIRONMENTAL REPORT 2022 </a:t>
            </a:r>
            <a:endParaRPr lang="en-GB" sz="1400" b="1" dirty="0"/>
          </a:p>
          <a:p>
            <a:endParaRPr lang="en-US" sz="1400" b="1" dirty="0"/>
          </a:p>
        </p:txBody>
      </p:sp>
      <p:pic>
        <p:nvPicPr>
          <p:cNvPr id="19" name="Picture 18">
            <a:extLst>
              <a:ext uri="{FF2B5EF4-FFF2-40B4-BE49-F238E27FC236}">
                <a16:creationId xmlns:a16="http://schemas.microsoft.com/office/drawing/2014/main" id="{65E97075-82CE-FCC2-B9F5-AE86BD51059D}"/>
              </a:ext>
            </a:extLst>
          </p:cNvPr>
          <p:cNvPicPr>
            <a:picLocks noChangeAspect="1"/>
          </p:cNvPicPr>
          <p:nvPr/>
        </p:nvPicPr>
        <p:blipFill>
          <a:blip r:embed="rId4"/>
          <a:stretch>
            <a:fillRect/>
          </a:stretch>
        </p:blipFill>
        <p:spPr>
          <a:xfrm>
            <a:off x="4602303" y="4230653"/>
            <a:ext cx="3112154" cy="1976907"/>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1" name="Picture 10">
            <a:extLst>
              <a:ext uri="{FF2B5EF4-FFF2-40B4-BE49-F238E27FC236}">
                <a16:creationId xmlns:a16="http://schemas.microsoft.com/office/drawing/2014/main" id="{C923CF9F-C3E5-F195-D764-8DB969F4A0DC}"/>
              </a:ext>
            </a:extLst>
          </p:cNvPr>
          <p:cNvPicPr>
            <a:picLocks noChangeAspect="1"/>
          </p:cNvPicPr>
          <p:nvPr/>
        </p:nvPicPr>
        <p:blipFill>
          <a:blip r:embed="rId5"/>
          <a:stretch>
            <a:fillRect/>
          </a:stretch>
        </p:blipFill>
        <p:spPr>
          <a:xfrm>
            <a:off x="1072081" y="4230653"/>
            <a:ext cx="2966519" cy="1976907"/>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3" name="Picture 12">
            <a:extLst>
              <a:ext uri="{FF2B5EF4-FFF2-40B4-BE49-F238E27FC236}">
                <a16:creationId xmlns:a16="http://schemas.microsoft.com/office/drawing/2014/main" id="{353A1628-8693-8EDB-E08C-640A6E85C27D}"/>
              </a:ext>
            </a:extLst>
          </p:cNvPr>
          <p:cNvPicPr>
            <a:picLocks noChangeAspect="1"/>
          </p:cNvPicPr>
          <p:nvPr/>
        </p:nvPicPr>
        <p:blipFill>
          <a:blip r:embed="rId6"/>
          <a:stretch>
            <a:fillRect/>
          </a:stretch>
        </p:blipFill>
        <p:spPr>
          <a:xfrm>
            <a:off x="8278159" y="4282167"/>
            <a:ext cx="2841759" cy="197690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1795028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9122883" y="6372272"/>
            <a:ext cx="2743200" cy="365125"/>
          </a:xfrm>
        </p:spPr>
        <p:txBody>
          <a:bodyPr/>
          <a:lstStyle/>
          <a:p>
            <a:fld id="{4F3D2373-CFE7-4D18-8C4A-457196F6D0B6}" type="slidenum">
              <a:rPr lang="tr-TR" smtClean="0"/>
              <a:t>16</a:t>
            </a:fld>
            <a:endParaRPr lang="tr-TR"/>
          </a:p>
        </p:txBody>
      </p:sp>
      <p:grpSp>
        <p:nvGrpSpPr>
          <p:cNvPr id="2" name="Group 1"/>
          <p:cNvGrpSpPr/>
          <p:nvPr/>
        </p:nvGrpSpPr>
        <p:grpSpPr>
          <a:xfrm>
            <a:off x="125699" y="11915"/>
            <a:ext cx="11740384" cy="6362903"/>
            <a:chOff x="55749" y="55755"/>
            <a:chExt cx="11740384" cy="6362903"/>
          </a:xfrm>
        </p:grpSpPr>
        <p:pic>
          <p:nvPicPr>
            <p:cNvPr id="1026" name="Picture 2" descr="C:\Users\ssancaktar\Documents\Projects\Web Site\AsyaPortLogo-0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749" y="55755"/>
              <a:ext cx="1811698" cy="1282390"/>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Connector 6"/>
            <p:cNvCxnSpPr/>
            <p:nvPr/>
          </p:nvCxnSpPr>
          <p:spPr>
            <a:xfrm>
              <a:off x="522253" y="1170886"/>
              <a:ext cx="11273880"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522253" y="6418658"/>
              <a:ext cx="11273880"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grpSp>
      <p:sp>
        <p:nvSpPr>
          <p:cNvPr id="6" name="TextBox 5"/>
          <p:cNvSpPr txBox="1"/>
          <p:nvPr/>
        </p:nvSpPr>
        <p:spPr>
          <a:xfrm>
            <a:off x="1310533" y="1236701"/>
            <a:ext cx="10295314" cy="768287"/>
          </a:xfrm>
          <a:prstGeom prst="rect">
            <a:avLst/>
          </a:prstGeom>
          <a:noFill/>
        </p:spPr>
        <p:txBody>
          <a:bodyPr wrap="square" rtlCol="0">
            <a:spAutoFit/>
          </a:bodyPr>
          <a:lstStyle/>
          <a:p>
            <a:pPr marR="0" lvl="0" algn="just">
              <a:lnSpc>
                <a:spcPct val="107000"/>
              </a:lnSpc>
              <a:spcBef>
                <a:spcPts val="0"/>
              </a:spcBef>
              <a:spcAft>
                <a:spcPts val="800"/>
              </a:spcAft>
            </a:pPr>
            <a:r>
              <a:rPr lang="en-US" sz="1800" b="1" dirty="0">
                <a:effectLst/>
                <a:ea typeface="Calibri" panose="020F0502020204030204" pitchFamily="34" charset="0"/>
              </a:rPr>
              <a:t>ENERGY, NATURAL RESOURCES USE AND RESOURCES</a:t>
            </a:r>
            <a:endParaRPr lang="en-US" sz="1800" dirty="0">
              <a:effectLst/>
              <a:ea typeface="Calibri" panose="020F0502020204030204" pitchFamily="34" charset="0"/>
              <a:cs typeface="Times New Roman" panose="02020603050405020304" pitchFamily="18" charset="0"/>
            </a:endParaRPr>
          </a:p>
          <a:p>
            <a:pPr marL="0" marR="0" algn="just">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Rectangle 4">
            <a:extLst>
              <a:ext uri="{FF2B5EF4-FFF2-40B4-BE49-F238E27FC236}">
                <a16:creationId xmlns:a16="http://schemas.microsoft.com/office/drawing/2014/main" id="{A13A5A87-F107-49C7-9AFC-D0EB807B48D0}"/>
              </a:ext>
            </a:extLst>
          </p:cNvPr>
          <p:cNvSpPr/>
          <p:nvPr/>
        </p:nvSpPr>
        <p:spPr>
          <a:xfrm>
            <a:off x="1552760" y="603826"/>
            <a:ext cx="10313323" cy="523220"/>
          </a:xfrm>
          <a:prstGeom prst="rect">
            <a:avLst/>
          </a:prstGeom>
        </p:spPr>
        <p:txBody>
          <a:bodyPr wrap="square">
            <a:spAutoFit/>
          </a:bodyPr>
          <a:lstStyle/>
          <a:p>
            <a:r>
              <a:rPr lang="en-US" sz="1400" b="1" dirty="0"/>
              <a:t>ENVIRONMENTAL REPORT 2022 </a:t>
            </a:r>
            <a:endParaRPr lang="en-GB" sz="1400" b="1" dirty="0"/>
          </a:p>
          <a:p>
            <a:endParaRPr lang="en-US" sz="1400" b="1" dirty="0"/>
          </a:p>
        </p:txBody>
      </p:sp>
      <p:graphicFrame>
        <p:nvGraphicFramePr>
          <p:cNvPr id="9" name="Chart 8">
            <a:extLst>
              <a:ext uri="{FF2B5EF4-FFF2-40B4-BE49-F238E27FC236}">
                <a16:creationId xmlns:a16="http://schemas.microsoft.com/office/drawing/2014/main" id="{E4ED0870-EC6B-4F10-9A5C-A73CF9AD3E8B}"/>
              </a:ext>
            </a:extLst>
          </p:cNvPr>
          <p:cNvGraphicFramePr>
            <a:graphicFrameLocks/>
          </p:cNvGraphicFramePr>
          <p:nvPr>
            <p:extLst>
              <p:ext uri="{D42A27DB-BD31-4B8C-83A1-F6EECF244321}">
                <p14:modId xmlns:p14="http://schemas.microsoft.com/office/powerpoint/2010/main" val="572401030"/>
              </p:ext>
            </p:extLst>
          </p:nvPr>
        </p:nvGraphicFramePr>
        <p:xfrm>
          <a:off x="515508" y="2444336"/>
          <a:ext cx="3523092" cy="2673763"/>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1" name="Chart 10">
            <a:extLst>
              <a:ext uri="{FF2B5EF4-FFF2-40B4-BE49-F238E27FC236}">
                <a16:creationId xmlns:a16="http://schemas.microsoft.com/office/drawing/2014/main" id="{743CC738-1BA2-48A5-8DF8-C76DEFEE737A}"/>
              </a:ext>
            </a:extLst>
          </p:cNvPr>
          <p:cNvGraphicFramePr>
            <a:graphicFrameLocks/>
          </p:cNvGraphicFramePr>
          <p:nvPr>
            <p:extLst>
              <p:ext uri="{D42A27DB-BD31-4B8C-83A1-F6EECF244321}">
                <p14:modId xmlns:p14="http://schemas.microsoft.com/office/powerpoint/2010/main" val="347182995"/>
              </p:ext>
            </p:extLst>
          </p:nvPr>
        </p:nvGraphicFramePr>
        <p:xfrm>
          <a:off x="4218828" y="2499360"/>
          <a:ext cx="3523092" cy="2673763"/>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5" name="Chart 14">
            <a:extLst>
              <a:ext uri="{FF2B5EF4-FFF2-40B4-BE49-F238E27FC236}">
                <a16:creationId xmlns:a16="http://schemas.microsoft.com/office/drawing/2014/main" id="{89886469-7394-4375-9097-626DF2467EE1}"/>
              </a:ext>
            </a:extLst>
          </p:cNvPr>
          <p:cNvGraphicFramePr>
            <a:graphicFrameLocks/>
          </p:cNvGraphicFramePr>
          <p:nvPr>
            <p:extLst>
              <p:ext uri="{D42A27DB-BD31-4B8C-83A1-F6EECF244321}">
                <p14:modId xmlns:p14="http://schemas.microsoft.com/office/powerpoint/2010/main" val="1546371684"/>
              </p:ext>
            </p:extLst>
          </p:nvPr>
        </p:nvGraphicFramePr>
        <p:xfrm>
          <a:off x="8082753" y="2310274"/>
          <a:ext cx="3523093" cy="2807826"/>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890551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9122883" y="6372272"/>
            <a:ext cx="2743200" cy="365125"/>
          </a:xfrm>
        </p:spPr>
        <p:txBody>
          <a:bodyPr/>
          <a:lstStyle/>
          <a:p>
            <a:fld id="{4F3D2373-CFE7-4D18-8C4A-457196F6D0B6}" type="slidenum">
              <a:rPr lang="tr-TR" smtClean="0"/>
              <a:t>17</a:t>
            </a:fld>
            <a:endParaRPr lang="tr-TR"/>
          </a:p>
        </p:txBody>
      </p:sp>
      <p:grpSp>
        <p:nvGrpSpPr>
          <p:cNvPr id="2" name="Group 1"/>
          <p:cNvGrpSpPr/>
          <p:nvPr/>
        </p:nvGrpSpPr>
        <p:grpSpPr>
          <a:xfrm>
            <a:off x="125699" y="11915"/>
            <a:ext cx="11740384" cy="6362903"/>
            <a:chOff x="55749" y="55755"/>
            <a:chExt cx="11740384" cy="6362903"/>
          </a:xfrm>
        </p:grpSpPr>
        <p:pic>
          <p:nvPicPr>
            <p:cNvPr id="1026" name="Picture 2" descr="C:\Users\ssancaktar\Documents\Projects\Web Site\AsyaPortLogo-0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749" y="55755"/>
              <a:ext cx="1811698" cy="1282390"/>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Connector 6"/>
            <p:cNvCxnSpPr/>
            <p:nvPr/>
          </p:nvCxnSpPr>
          <p:spPr>
            <a:xfrm>
              <a:off x="522253" y="1170886"/>
              <a:ext cx="11273880"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522253" y="6418658"/>
              <a:ext cx="11273880"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grpSp>
      <p:sp>
        <p:nvSpPr>
          <p:cNvPr id="6" name="TextBox 5"/>
          <p:cNvSpPr txBox="1"/>
          <p:nvPr/>
        </p:nvSpPr>
        <p:spPr>
          <a:xfrm>
            <a:off x="1310533" y="1236701"/>
            <a:ext cx="10295314" cy="2656881"/>
          </a:xfrm>
          <a:prstGeom prst="rect">
            <a:avLst/>
          </a:prstGeom>
          <a:noFill/>
        </p:spPr>
        <p:txBody>
          <a:bodyPr wrap="square" rtlCol="0">
            <a:spAutoFit/>
          </a:bodyPr>
          <a:lstStyle/>
          <a:p>
            <a:pPr marR="0" lvl="0" algn="just">
              <a:lnSpc>
                <a:spcPct val="107000"/>
              </a:lnSpc>
              <a:spcBef>
                <a:spcPts val="0"/>
              </a:spcBef>
              <a:spcAft>
                <a:spcPts val="800"/>
              </a:spcAft>
            </a:pPr>
            <a:r>
              <a:rPr lang="en-US" b="1" dirty="0">
                <a:ea typeface="Calibri" panose="020F0502020204030204" pitchFamily="34" charset="0"/>
                <a:cs typeface="Times New Roman" panose="02020603050405020304" pitchFamily="18" charset="0"/>
              </a:rPr>
              <a:t>WASTE MANAGEMENT</a:t>
            </a:r>
          </a:p>
          <a:p>
            <a:pPr algn="just">
              <a:lnSpc>
                <a:spcPct val="107000"/>
              </a:lnSpc>
              <a:spcAft>
                <a:spcPts val="800"/>
              </a:spcAft>
            </a:pPr>
            <a:r>
              <a:rPr lang="en-US" sz="1600" dirty="0">
                <a:solidFill>
                  <a:srgbClr val="192126"/>
                </a:solidFill>
                <a:effectLst/>
                <a:ea typeface="Open Sans"/>
              </a:rPr>
              <a:t>ASYAPORT, It provides the management of wastes in accordance with the legal framework within the scope of environmental legislation. The wastes generated in the port are divided into classes and stored separately according to their types, kept in legal periods and sent to licensed recycling or disposal facilities through licensed companies.</a:t>
            </a:r>
          </a:p>
          <a:p>
            <a:pPr algn="just">
              <a:lnSpc>
                <a:spcPct val="107000"/>
              </a:lnSpc>
              <a:spcAft>
                <a:spcPts val="800"/>
              </a:spcAft>
            </a:pPr>
            <a:r>
              <a:rPr lang="en-US" sz="1600" dirty="0">
                <a:solidFill>
                  <a:srgbClr val="192126"/>
                </a:solidFill>
                <a:effectLst/>
                <a:ea typeface="Open Sans"/>
              </a:rPr>
              <a:t>Wastes exist in Asyaport temporary storage area are separated according to grade and type of hazard. There is a drainage system for the group of hazardous wastes. These wastes are disposed to contract companies in certain periods.</a:t>
            </a:r>
            <a:endParaRPr lang="en-US" sz="1600" dirty="0">
              <a:effectLst/>
              <a:ea typeface="Open Sans"/>
            </a:endParaRPr>
          </a:p>
          <a:p>
            <a:pPr marR="0" lvl="0" algn="just">
              <a:lnSpc>
                <a:spcPct val="107000"/>
              </a:lnSpc>
              <a:spcBef>
                <a:spcPts val="0"/>
              </a:spcBef>
              <a:spcAft>
                <a:spcPts val="800"/>
              </a:spcAft>
            </a:pPr>
            <a:endParaRPr lang="en-US" sz="1600" dirty="0">
              <a:effectLst/>
              <a:ea typeface="Calibri" panose="020F0502020204030204" pitchFamily="34" charset="0"/>
              <a:cs typeface="Times New Roman" panose="02020603050405020304" pitchFamily="18" charset="0"/>
            </a:endParaRPr>
          </a:p>
          <a:p>
            <a:pPr marL="0" marR="0" algn="just">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Rectangle 7">
            <a:extLst>
              <a:ext uri="{FF2B5EF4-FFF2-40B4-BE49-F238E27FC236}">
                <a16:creationId xmlns:a16="http://schemas.microsoft.com/office/drawing/2014/main" id="{4D37B017-68B9-291E-C2F1-9579C84AA85B}"/>
              </a:ext>
            </a:extLst>
          </p:cNvPr>
          <p:cNvSpPr/>
          <p:nvPr/>
        </p:nvSpPr>
        <p:spPr>
          <a:xfrm>
            <a:off x="1552760" y="603826"/>
            <a:ext cx="10313323" cy="523220"/>
          </a:xfrm>
          <a:prstGeom prst="rect">
            <a:avLst/>
          </a:prstGeom>
        </p:spPr>
        <p:txBody>
          <a:bodyPr wrap="square">
            <a:spAutoFit/>
          </a:bodyPr>
          <a:lstStyle/>
          <a:p>
            <a:r>
              <a:rPr lang="en-US" sz="1400" b="1" dirty="0"/>
              <a:t>ENVIRONMENTAL REPORT 2022 </a:t>
            </a:r>
            <a:endParaRPr lang="en-GB" sz="1400" b="1" dirty="0"/>
          </a:p>
          <a:p>
            <a:endParaRPr lang="en-US" sz="1400" b="1" dirty="0"/>
          </a:p>
        </p:txBody>
      </p:sp>
      <p:graphicFrame>
        <p:nvGraphicFramePr>
          <p:cNvPr id="11" name="Chart 10">
            <a:extLst>
              <a:ext uri="{FF2B5EF4-FFF2-40B4-BE49-F238E27FC236}">
                <a16:creationId xmlns:a16="http://schemas.microsoft.com/office/drawing/2014/main" id="{FE54BF56-123C-31B2-910A-7A372B837AD5}"/>
              </a:ext>
            </a:extLst>
          </p:cNvPr>
          <p:cNvGraphicFramePr>
            <a:graphicFrameLocks/>
          </p:cNvGraphicFramePr>
          <p:nvPr>
            <p:extLst>
              <p:ext uri="{D42A27DB-BD31-4B8C-83A1-F6EECF244321}">
                <p14:modId xmlns:p14="http://schemas.microsoft.com/office/powerpoint/2010/main" val="2260672116"/>
              </p:ext>
            </p:extLst>
          </p:nvPr>
        </p:nvGraphicFramePr>
        <p:xfrm>
          <a:off x="728872" y="3309415"/>
          <a:ext cx="6052928" cy="3046931"/>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2" name="Chart 11">
            <a:extLst>
              <a:ext uri="{FF2B5EF4-FFF2-40B4-BE49-F238E27FC236}">
                <a16:creationId xmlns:a16="http://schemas.microsoft.com/office/drawing/2014/main" id="{DBFBD129-D85F-3F3C-5541-7335BED41F5F}"/>
              </a:ext>
            </a:extLst>
          </p:cNvPr>
          <p:cNvGraphicFramePr>
            <a:graphicFrameLocks/>
          </p:cNvGraphicFramePr>
          <p:nvPr>
            <p:extLst>
              <p:ext uri="{D42A27DB-BD31-4B8C-83A1-F6EECF244321}">
                <p14:modId xmlns:p14="http://schemas.microsoft.com/office/powerpoint/2010/main" val="1801581442"/>
              </p:ext>
            </p:extLst>
          </p:nvPr>
        </p:nvGraphicFramePr>
        <p:xfrm>
          <a:off x="6604000" y="3266494"/>
          <a:ext cx="4804883" cy="304693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753878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9122883" y="6372272"/>
            <a:ext cx="2743200" cy="365125"/>
          </a:xfrm>
        </p:spPr>
        <p:txBody>
          <a:bodyPr/>
          <a:lstStyle/>
          <a:p>
            <a:fld id="{4F3D2373-CFE7-4D18-8C4A-457196F6D0B6}" type="slidenum">
              <a:rPr lang="tr-TR" smtClean="0"/>
              <a:t>18</a:t>
            </a:fld>
            <a:endParaRPr lang="tr-TR"/>
          </a:p>
        </p:txBody>
      </p:sp>
      <p:grpSp>
        <p:nvGrpSpPr>
          <p:cNvPr id="2" name="Group 1"/>
          <p:cNvGrpSpPr/>
          <p:nvPr/>
        </p:nvGrpSpPr>
        <p:grpSpPr>
          <a:xfrm>
            <a:off x="125699" y="11915"/>
            <a:ext cx="11740384" cy="6362903"/>
            <a:chOff x="55749" y="55755"/>
            <a:chExt cx="11740384" cy="6362903"/>
          </a:xfrm>
        </p:grpSpPr>
        <p:pic>
          <p:nvPicPr>
            <p:cNvPr id="1026" name="Picture 2" descr="C:\Users\ssancaktar\Documents\Projects\Web Site\AsyaPortLogo-0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749" y="55755"/>
              <a:ext cx="1811698" cy="1282390"/>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Connector 6"/>
            <p:cNvCxnSpPr/>
            <p:nvPr/>
          </p:nvCxnSpPr>
          <p:spPr>
            <a:xfrm>
              <a:off x="522253" y="1170886"/>
              <a:ext cx="11273880"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522253" y="6418658"/>
              <a:ext cx="11273880"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grpSp>
      <p:sp>
        <p:nvSpPr>
          <p:cNvPr id="6" name="TextBox 5"/>
          <p:cNvSpPr txBox="1"/>
          <p:nvPr/>
        </p:nvSpPr>
        <p:spPr>
          <a:xfrm>
            <a:off x="1310533" y="1236701"/>
            <a:ext cx="10295314" cy="2027350"/>
          </a:xfrm>
          <a:prstGeom prst="rect">
            <a:avLst/>
          </a:prstGeom>
          <a:noFill/>
        </p:spPr>
        <p:txBody>
          <a:bodyPr wrap="square" rtlCol="0">
            <a:spAutoFit/>
          </a:bodyPr>
          <a:lstStyle/>
          <a:p>
            <a:pPr marR="0" lvl="0" algn="just">
              <a:lnSpc>
                <a:spcPct val="107000"/>
              </a:lnSpc>
              <a:spcBef>
                <a:spcPts val="0"/>
              </a:spcBef>
              <a:spcAft>
                <a:spcPts val="800"/>
              </a:spcAft>
            </a:pPr>
            <a:r>
              <a:rPr lang="en-US" b="1" dirty="0">
                <a:ea typeface="Calibri" panose="020F0502020204030204" pitchFamily="34" charset="0"/>
                <a:cs typeface="Times New Roman" panose="02020603050405020304" pitchFamily="18" charset="0"/>
              </a:rPr>
              <a:t>WASTE MANAGEMENT</a:t>
            </a:r>
          </a:p>
          <a:p>
            <a:pPr algn="just">
              <a:lnSpc>
                <a:spcPct val="107000"/>
              </a:lnSpc>
              <a:spcAft>
                <a:spcPts val="800"/>
              </a:spcAft>
            </a:pPr>
            <a:r>
              <a:rPr lang="en-US" sz="1600" dirty="0">
                <a:solidFill>
                  <a:srgbClr val="192126"/>
                </a:solidFill>
                <a:effectLst/>
                <a:ea typeface="Open Sans"/>
              </a:rPr>
              <a:t>ASYAPORT, It provides the management of wastes in accordance with the legal framework within the scope of environmental legislation. The wastes generated in the port are divided into classes and stored separately according to their types, kept in legal periods and sent to licensed recycling or disposal facilities through licensed companies.</a:t>
            </a:r>
          </a:p>
          <a:p>
            <a:pPr marR="0" lvl="0" algn="just">
              <a:lnSpc>
                <a:spcPct val="107000"/>
              </a:lnSpc>
              <a:spcBef>
                <a:spcPts val="0"/>
              </a:spcBef>
              <a:spcAft>
                <a:spcPts val="800"/>
              </a:spcAft>
            </a:pPr>
            <a:endParaRPr lang="en-US" sz="1600" dirty="0">
              <a:effectLst/>
              <a:ea typeface="Calibri" panose="020F0502020204030204" pitchFamily="34" charset="0"/>
              <a:cs typeface="Times New Roman" panose="02020603050405020304" pitchFamily="18" charset="0"/>
            </a:endParaRPr>
          </a:p>
          <a:p>
            <a:pPr marL="0" marR="0" algn="just">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15" name="Chart 14">
            <a:extLst>
              <a:ext uri="{FF2B5EF4-FFF2-40B4-BE49-F238E27FC236}">
                <a16:creationId xmlns:a16="http://schemas.microsoft.com/office/drawing/2014/main" id="{1619BBF9-5A8A-4F6A-91A0-BCC19C028D99}"/>
              </a:ext>
            </a:extLst>
          </p:cNvPr>
          <p:cNvGraphicFramePr>
            <a:graphicFrameLocks/>
          </p:cNvGraphicFramePr>
          <p:nvPr>
            <p:extLst>
              <p:ext uri="{D42A27DB-BD31-4B8C-83A1-F6EECF244321}">
                <p14:modId xmlns:p14="http://schemas.microsoft.com/office/powerpoint/2010/main" val="2094610498"/>
              </p:ext>
            </p:extLst>
          </p:nvPr>
        </p:nvGraphicFramePr>
        <p:xfrm>
          <a:off x="728871" y="3571885"/>
          <a:ext cx="5671929" cy="259927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4" name="Chart 13">
            <a:extLst>
              <a:ext uri="{FF2B5EF4-FFF2-40B4-BE49-F238E27FC236}">
                <a16:creationId xmlns:a16="http://schemas.microsoft.com/office/drawing/2014/main" id="{2964EA2A-C2FC-4CBE-AB50-453E72F76B3B}"/>
              </a:ext>
            </a:extLst>
          </p:cNvPr>
          <p:cNvGraphicFramePr>
            <a:graphicFrameLocks/>
          </p:cNvGraphicFramePr>
          <p:nvPr>
            <p:extLst>
              <p:ext uri="{D42A27DB-BD31-4B8C-83A1-F6EECF244321}">
                <p14:modId xmlns:p14="http://schemas.microsoft.com/office/powerpoint/2010/main" val="3884363227"/>
              </p:ext>
            </p:extLst>
          </p:nvPr>
        </p:nvGraphicFramePr>
        <p:xfrm>
          <a:off x="6400800" y="3571885"/>
          <a:ext cx="5205047" cy="2559511"/>
        </p:xfrm>
        <a:graphic>
          <a:graphicData uri="http://schemas.openxmlformats.org/drawingml/2006/chart">
            <c:chart xmlns:c="http://schemas.openxmlformats.org/drawingml/2006/chart" xmlns:r="http://schemas.openxmlformats.org/officeDocument/2006/relationships" r:id="rId5"/>
          </a:graphicData>
        </a:graphic>
      </p:graphicFrame>
      <p:sp>
        <p:nvSpPr>
          <p:cNvPr id="8" name="Rectangle 7">
            <a:extLst>
              <a:ext uri="{FF2B5EF4-FFF2-40B4-BE49-F238E27FC236}">
                <a16:creationId xmlns:a16="http://schemas.microsoft.com/office/drawing/2014/main" id="{0405C9AD-301A-F3FE-0FDA-25CCA5DF56C1}"/>
              </a:ext>
            </a:extLst>
          </p:cNvPr>
          <p:cNvSpPr/>
          <p:nvPr/>
        </p:nvSpPr>
        <p:spPr>
          <a:xfrm>
            <a:off x="1552760" y="603826"/>
            <a:ext cx="10313323" cy="523220"/>
          </a:xfrm>
          <a:prstGeom prst="rect">
            <a:avLst/>
          </a:prstGeom>
        </p:spPr>
        <p:txBody>
          <a:bodyPr wrap="square">
            <a:spAutoFit/>
          </a:bodyPr>
          <a:lstStyle/>
          <a:p>
            <a:r>
              <a:rPr lang="en-US" sz="1400" b="1" dirty="0"/>
              <a:t>ENVIRONMENTAL REPORT 2022 </a:t>
            </a:r>
            <a:endParaRPr lang="en-GB" sz="1400" b="1" dirty="0"/>
          </a:p>
          <a:p>
            <a:endParaRPr lang="en-US" sz="1400" b="1" dirty="0"/>
          </a:p>
        </p:txBody>
      </p:sp>
    </p:spTree>
    <p:extLst>
      <p:ext uri="{BB962C8B-B14F-4D97-AF65-F5344CB8AC3E}">
        <p14:creationId xmlns:p14="http://schemas.microsoft.com/office/powerpoint/2010/main" val="2367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9122883" y="6372272"/>
            <a:ext cx="2743200" cy="365125"/>
          </a:xfrm>
        </p:spPr>
        <p:txBody>
          <a:bodyPr/>
          <a:lstStyle/>
          <a:p>
            <a:fld id="{4F3D2373-CFE7-4D18-8C4A-457196F6D0B6}" type="slidenum">
              <a:rPr lang="tr-TR" smtClean="0"/>
              <a:t>19</a:t>
            </a:fld>
            <a:endParaRPr lang="tr-TR"/>
          </a:p>
        </p:txBody>
      </p:sp>
      <p:grpSp>
        <p:nvGrpSpPr>
          <p:cNvPr id="2" name="Group 1"/>
          <p:cNvGrpSpPr/>
          <p:nvPr/>
        </p:nvGrpSpPr>
        <p:grpSpPr>
          <a:xfrm>
            <a:off x="125699" y="11915"/>
            <a:ext cx="11740384" cy="6362903"/>
            <a:chOff x="55749" y="55755"/>
            <a:chExt cx="11740384" cy="6362903"/>
          </a:xfrm>
        </p:grpSpPr>
        <p:pic>
          <p:nvPicPr>
            <p:cNvPr id="1026" name="Picture 2" descr="C:\Users\ssancaktar\Documents\Projects\Web Site\AsyaPortLogo-0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749" y="55755"/>
              <a:ext cx="1811698" cy="1282390"/>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Connector 6"/>
            <p:cNvCxnSpPr/>
            <p:nvPr/>
          </p:nvCxnSpPr>
          <p:spPr>
            <a:xfrm>
              <a:off x="522253" y="1170886"/>
              <a:ext cx="11273880"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522253" y="6418658"/>
              <a:ext cx="11273880"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grpSp>
      <p:sp>
        <p:nvSpPr>
          <p:cNvPr id="6" name="TextBox 5"/>
          <p:cNvSpPr txBox="1"/>
          <p:nvPr/>
        </p:nvSpPr>
        <p:spPr>
          <a:xfrm>
            <a:off x="1310533" y="1236701"/>
            <a:ext cx="10295314" cy="1763881"/>
          </a:xfrm>
          <a:prstGeom prst="rect">
            <a:avLst/>
          </a:prstGeom>
          <a:noFill/>
        </p:spPr>
        <p:txBody>
          <a:bodyPr wrap="square" rtlCol="0">
            <a:spAutoFit/>
          </a:bodyPr>
          <a:lstStyle/>
          <a:p>
            <a:pPr marR="0" lvl="0" algn="just">
              <a:lnSpc>
                <a:spcPct val="107000"/>
              </a:lnSpc>
              <a:spcBef>
                <a:spcPts val="0"/>
              </a:spcBef>
              <a:spcAft>
                <a:spcPts val="800"/>
              </a:spcAft>
            </a:pPr>
            <a:r>
              <a:rPr lang="en-US" b="1" dirty="0">
                <a:ea typeface="Calibri" panose="020F0502020204030204" pitchFamily="34" charset="0"/>
                <a:cs typeface="Times New Roman" panose="02020603050405020304" pitchFamily="18" charset="0"/>
              </a:rPr>
              <a:t>WASTE MANAGEMENT</a:t>
            </a:r>
          </a:p>
          <a:p>
            <a:pPr algn="just">
              <a:lnSpc>
                <a:spcPct val="107000"/>
              </a:lnSpc>
              <a:spcAft>
                <a:spcPts val="800"/>
              </a:spcAft>
            </a:pPr>
            <a:r>
              <a:rPr lang="en-US" sz="1600" dirty="0">
                <a:solidFill>
                  <a:srgbClr val="192126"/>
                </a:solidFill>
                <a:effectLst/>
                <a:ea typeface="Open Sans"/>
              </a:rPr>
              <a:t>Wastes exist in Asyaport temporary storage area are separated according to grade and type of hazard. There is a drainage system for the group of hazardous wastes. These wastes are disposed to contract companies in certain periods.</a:t>
            </a:r>
            <a:endParaRPr lang="en-US" sz="1600" dirty="0">
              <a:effectLst/>
              <a:ea typeface="Open Sans"/>
            </a:endParaRPr>
          </a:p>
          <a:p>
            <a:pPr marR="0" lvl="0" algn="just">
              <a:lnSpc>
                <a:spcPct val="107000"/>
              </a:lnSpc>
              <a:spcBef>
                <a:spcPts val="0"/>
              </a:spcBef>
              <a:spcAft>
                <a:spcPts val="800"/>
              </a:spcAft>
            </a:pPr>
            <a:endParaRPr lang="en-US" sz="1600" dirty="0">
              <a:effectLst/>
              <a:ea typeface="Calibri" panose="020F0502020204030204" pitchFamily="34" charset="0"/>
              <a:cs typeface="Times New Roman" panose="02020603050405020304" pitchFamily="18" charset="0"/>
            </a:endParaRPr>
          </a:p>
          <a:p>
            <a:pPr marL="0" marR="0" algn="just">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1" name="image38.jpeg">
            <a:extLst>
              <a:ext uri="{FF2B5EF4-FFF2-40B4-BE49-F238E27FC236}">
                <a16:creationId xmlns:a16="http://schemas.microsoft.com/office/drawing/2014/main" id="{AD4BC4E6-BC3C-4531-B8FC-02003D3212C1}"/>
              </a:ext>
            </a:extLst>
          </p:cNvPr>
          <p:cNvPicPr/>
          <p:nvPr/>
        </p:nvPicPr>
        <p:blipFill>
          <a:blip r:embed="rId4" cstate="print"/>
          <a:stretch>
            <a:fillRect/>
          </a:stretch>
        </p:blipFill>
        <p:spPr>
          <a:xfrm>
            <a:off x="1595366" y="3567315"/>
            <a:ext cx="4138446" cy="202253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2" name="Picture 11">
            <a:extLst>
              <a:ext uri="{FF2B5EF4-FFF2-40B4-BE49-F238E27FC236}">
                <a16:creationId xmlns:a16="http://schemas.microsoft.com/office/drawing/2014/main" id="{187192DE-3502-4E76-8C35-5FFE5256C8E5}"/>
              </a:ext>
            </a:extLst>
          </p:cNvPr>
          <p:cNvPicPr/>
          <p:nvPr/>
        </p:nvPicPr>
        <p:blipFill>
          <a:blip r:embed="rId5" cstate="print">
            <a:extLst>
              <a:ext uri="{28A0092B-C50C-407E-A947-70E740481C1C}">
                <a14:useLocalDpi xmlns:a14="http://schemas.microsoft.com/office/drawing/2010/main" val="0"/>
              </a:ext>
            </a:extLst>
          </a:blip>
          <a:stretch>
            <a:fillRect/>
          </a:stretch>
        </p:blipFill>
        <p:spPr>
          <a:xfrm>
            <a:off x="6458190" y="3567315"/>
            <a:ext cx="4228465" cy="2022529"/>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8" name="Rectangle 7">
            <a:extLst>
              <a:ext uri="{FF2B5EF4-FFF2-40B4-BE49-F238E27FC236}">
                <a16:creationId xmlns:a16="http://schemas.microsoft.com/office/drawing/2014/main" id="{B68C07F9-0B60-198E-6C57-B1BA478EE8EE}"/>
              </a:ext>
            </a:extLst>
          </p:cNvPr>
          <p:cNvSpPr/>
          <p:nvPr/>
        </p:nvSpPr>
        <p:spPr>
          <a:xfrm>
            <a:off x="1552760" y="603826"/>
            <a:ext cx="10313323" cy="523220"/>
          </a:xfrm>
          <a:prstGeom prst="rect">
            <a:avLst/>
          </a:prstGeom>
        </p:spPr>
        <p:txBody>
          <a:bodyPr wrap="square">
            <a:spAutoFit/>
          </a:bodyPr>
          <a:lstStyle/>
          <a:p>
            <a:r>
              <a:rPr lang="en-US" sz="1400" b="1" dirty="0"/>
              <a:t>ENVIRONMENTAL REPORT 2022 </a:t>
            </a:r>
            <a:endParaRPr lang="en-GB" sz="1400" b="1" dirty="0"/>
          </a:p>
          <a:p>
            <a:endParaRPr lang="en-US" sz="1400" b="1" dirty="0"/>
          </a:p>
        </p:txBody>
      </p:sp>
    </p:spTree>
    <p:extLst>
      <p:ext uri="{BB962C8B-B14F-4D97-AF65-F5344CB8AC3E}">
        <p14:creationId xmlns:p14="http://schemas.microsoft.com/office/powerpoint/2010/main" val="2122121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9122883" y="6372272"/>
            <a:ext cx="2743200" cy="365125"/>
          </a:xfrm>
        </p:spPr>
        <p:txBody>
          <a:bodyPr/>
          <a:lstStyle/>
          <a:p>
            <a:fld id="{4F3D2373-CFE7-4D18-8C4A-457196F6D0B6}" type="slidenum">
              <a:rPr lang="tr-TR" smtClean="0"/>
              <a:t>2</a:t>
            </a:fld>
            <a:endParaRPr lang="tr-TR"/>
          </a:p>
        </p:txBody>
      </p:sp>
      <p:grpSp>
        <p:nvGrpSpPr>
          <p:cNvPr id="2" name="Group 1"/>
          <p:cNvGrpSpPr/>
          <p:nvPr/>
        </p:nvGrpSpPr>
        <p:grpSpPr>
          <a:xfrm>
            <a:off x="125699" y="11915"/>
            <a:ext cx="11740384" cy="6362903"/>
            <a:chOff x="55749" y="55755"/>
            <a:chExt cx="11740384" cy="6362903"/>
          </a:xfrm>
        </p:grpSpPr>
        <p:pic>
          <p:nvPicPr>
            <p:cNvPr id="1026" name="Picture 2" descr="C:\Users\ssancaktar\Documents\Projects\Web Site\AsyaPortLogo-0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749" y="55755"/>
              <a:ext cx="1811698" cy="1282390"/>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Connector 6"/>
            <p:cNvCxnSpPr/>
            <p:nvPr/>
          </p:nvCxnSpPr>
          <p:spPr>
            <a:xfrm>
              <a:off x="522253" y="1170886"/>
              <a:ext cx="11273880"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522253" y="6418658"/>
              <a:ext cx="11273880"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grpSp>
      <p:sp>
        <p:nvSpPr>
          <p:cNvPr id="5" name="Rectangle 4">
            <a:extLst>
              <a:ext uri="{FF2B5EF4-FFF2-40B4-BE49-F238E27FC236}">
                <a16:creationId xmlns:a16="http://schemas.microsoft.com/office/drawing/2014/main" id="{A13A5A87-F107-49C7-9AFC-D0EB807B48D0}"/>
              </a:ext>
            </a:extLst>
          </p:cNvPr>
          <p:cNvSpPr/>
          <p:nvPr/>
        </p:nvSpPr>
        <p:spPr>
          <a:xfrm>
            <a:off x="939338" y="484442"/>
            <a:ext cx="10313323" cy="615553"/>
          </a:xfrm>
          <a:prstGeom prst="rect">
            <a:avLst/>
          </a:prstGeom>
        </p:spPr>
        <p:txBody>
          <a:bodyPr wrap="square">
            <a:spAutoFit/>
          </a:bodyPr>
          <a:lstStyle/>
          <a:p>
            <a:endParaRPr lang="en-US" sz="1400" b="1" dirty="0"/>
          </a:p>
          <a:p>
            <a:pPr algn="ctr"/>
            <a:r>
              <a:rPr lang="en-US" sz="2000" b="1" dirty="0"/>
              <a:t>ENVIRONMENTAL REPORT 2022 </a:t>
            </a:r>
            <a:endParaRPr lang="en-GB" sz="2000" b="1" dirty="0"/>
          </a:p>
        </p:txBody>
      </p:sp>
      <p:graphicFrame>
        <p:nvGraphicFramePr>
          <p:cNvPr id="9" name="Table 10">
            <a:extLst>
              <a:ext uri="{FF2B5EF4-FFF2-40B4-BE49-F238E27FC236}">
                <a16:creationId xmlns:a16="http://schemas.microsoft.com/office/drawing/2014/main" id="{73A91159-D380-43DB-9E6D-6691F84C9A06}"/>
              </a:ext>
            </a:extLst>
          </p:cNvPr>
          <p:cNvGraphicFramePr>
            <a:graphicFrameLocks noGrp="1"/>
          </p:cNvGraphicFramePr>
          <p:nvPr>
            <p:extLst>
              <p:ext uri="{D42A27DB-BD31-4B8C-83A1-F6EECF244321}">
                <p14:modId xmlns:p14="http://schemas.microsoft.com/office/powerpoint/2010/main" val="281562051"/>
              </p:ext>
            </p:extLst>
          </p:nvPr>
        </p:nvGraphicFramePr>
        <p:xfrm>
          <a:off x="901521" y="1960144"/>
          <a:ext cx="10437040" cy="3546286"/>
        </p:xfrm>
        <a:graphic>
          <a:graphicData uri="http://schemas.openxmlformats.org/drawingml/2006/table">
            <a:tbl>
              <a:tblPr firstRow="1" bandRow="1">
                <a:tableStyleId>{D27102A9-8310-4765-A935-A1911B00CA55}</a:tableStyleId>
              </a:tblPr>
              <a:tblGrid>
                <a:gridCol w="5218520">
                  <a:extLst>
                    <a:ext uri="{9D8B030D-6E8A-4147-A177-3AD203B41FA5}">
                      <a16:colId xmlns:a16="http://schemas.microsoft.com/office/drawing/2014/main" val="543847654"/>
                    </a:ext>
                  </a:extLst>
                </a:gridCol>
                <a:gridCol w="5218520">
                  <a:extLst>
                    <a:ext uri="{9D8B030D-6E8A-4147-A177-3AD203B41FA5}">
                      <a16:colId xmlns:a16="http://schemas.microsoft.com/office/drawing/2014/main" val="2288887761"/>
                    </a:ext>
                  </a:extLst>
                </a:gridCol>
              </a:tblGrid>
              <a:tr h="584461">
                <a:tc>
                  <a:txBody>
                    <a:bodyPr/>
                    <a:lstStyle/>
                    <a:p>
                      <a:r>
                        <a:rPr lang="en-US" sz="1800" b="1" kern="0" dirty="0">
                          <a:solidFill>
                            <a:schemeClr val="tx1"/>
                          </a:solidFill>
                          <a:effectLst/>
                        </a:rPr>
                        <a:t>Name of Workplace </a:t>
                      </a:r>
                      <a:endParaRPr lang="tr-TR" dirty="0">
                        <a:solidFill>
                          <a:schemeClr val="tx1"/>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kern="0" dirty="0">
                          <a:solidFill>
                            <a:schemeClr val="tx1"/>
                          </a:solidFill>
                          <a:effectLst/>
                        </a:rPr>
                        <a:t>ASYAPORT LİMAN A. Ş.</a:t>
                      </a:r>
                      <a:endParaRPr lang="en-US" sz="1400" b="1" kern="0" dirty="0">
                        <a:solidFill>
                          <a:schemeClr val="tx1"/>
                        </a:solidFill>
                        <a:effectLst/>
                        <a:ea typeface="Calibri" panose="020F0502020204030204" pitchFamily="34" charset="0"/>
                        <a:cs typeface="Times New Roman" panose="02020603050405020304" pitchFamily="18" charset="0"/>
                      </a:endParaRPr>
                    </a:p>
                  </a:txBody>
                  <a:tcPr/>
                </a:tc>
                <a:extLst>
                  <a:ext uri="{0D108BD9-81ED-4DB2-BD59-A6C34878D82A}">
                    <a16:rowId xmlns:a16="http://schemas.microsoft.com/office/drawing/2014/main" val="62080519"/>
                  </a:ext>
                </a:extLst>
              </a:tr>
              <a:tr h="1109275">
                <a:tc>
                  <a:txBody>
                    <a:bodyPr/>
                    <a:lstStyle/>
                    <a:p>
                      <a:r>
                        <a:rPr lang="en-US" sz="1800" b="1" kern="0" dirty="0">
                          <a:solidFill>
                            <a:schemeClr val="tx1"/>
                          </a:solidFill>
                          <a:effectLst/>
                        </a:rPr>
                        <a:t>Address</a:t>
                      </a:r>
                      <a:endParaRPr lang="tr-TR" dirty="0">
                        <a:solidFill>
                          <a:schemeClr val="tx1"/>
                        </a:solidFill>
                      </a:endParaRPr>
                    </a:p>
                  </a:txBody>
                  <a:tcPr/>
                </a:tc>
                <a:tc>
                  <a:txBody>
                    <a:bodyPr/>
                    <a:lstStyle/>
                    <a:p>
                      <a:pPr algn="just">
                        <a:lnSpc>
                          <a:spcPct val="115000"/>
                        </a:lnSpc>
                      </a:pPr>
                      <a:r>
                        <a:rPr lang="en-US" sz="1400" b="1" kern="0" dirty="0" err="1">
                          <a:solidFill>
                            <a:schemeClr val="tx1"/>
                          </a:solidFill>
                          <a:effectLst/>
                        </a:rPr>
                        <a:t>Barbaros</a:t>
                      </a:r>
                      <a:r>
                        <a:rPr lang="en-US" sz="1400" b="1" kern="0" dirty="0">
                          <a:solidFill>
                            <a:schemeClr val="tx1"/>
                          </a:solidFill>
                          <a:effectLst/>
                        </a:rPr>
                        <a:t> </a:t>
                      </a:r>
                      <a:r>
                        <a:rPr lang="en-US" sz="1400" b="1" kern="0" dirty="0" err="1">
                          <a:solidFill>
                            <a:schemeClr val="tx1"/>
                          </a:solidFill>
                          <a:effectLst/>
                        </a:rPr>
                        <a:t>Mahallesi</a:t>
                      </a:r>
                      <a:r>
                        <a:rPr lang="en-US" sz="1400" b="1" kern="0" dirty="0">
                          <a:solidFill>
                            <a:schemeClr val="tx1"/>
                          </a:solidFill>
                          <a:effectLst/>
                        </a:rPr>
                        <a:t> </a:t>
                      </a:r>
                      <a:r>
                        <a:rPr lang="en-US" sz="1400" b="1" kern="0" dirty="0" err="1">
                          <a:solidFill>
                            <a:schemeClr val="tx1"/>
                          </a:solidFill>
                          <a:effectLst/>
                        </a:rPr>
                        <a:t>Denizciler</a:t>
                      </a:r>
                      <a:r>
                        <a:rPr lang="en-US" sz="1400" b="1" kern="0" dirty="0">
                          <a:solidFill>
                            <a:schemeClr val="tx1"/>
                          </a:solidFill>
                          <a:effectLst/>
                        </a:rPr>
                        <a:t> Sokak No:10</a:t>
                      </a:r>
                    </a:p>
                    <a:p>
                      <a:pPr algn="just">
                        <a:lnSpc>
                          <a:spcPct val="115000"/>
                        </a:lnSpc>
                      </a:pPr>
                      <a:r>
                        <a:rPr lang="en-US" sz="1400" b="1" kern="0" dirty="0" err="1">
                          <a:solidFill>
                            <a:schemeClr val="tx1"/>
                          </a:solidFill>
                          <a:effectLst/>
                        </a:rPr>
                        <a:t>Süleymanpaşa</a:t>
                      </a:r>
                      <a:r>
                        <a:rPr lang="en-US" sz="1400" b="1" kern="0" dirty="0">
                          <a:solidFill>
                            <a:schemeClr val="tx1"/>
                          </a:solidFill>
                          <a:effectLst/>
                        </a:rPr>
                        <a:t>/TEKİRDAĞ</a:t>
                      </a:r>
                      <a:endParaRPr lang="en-US" sz="1400" b="1" kern="0" dirty="0">
                        <a:solidFill>
                          <a:schemeClr val="tx1"/>
                        </a:solidFill>
                        <a:effectLst/>
                        <a:ea typeface="Calibri" panose="020F0502020204030204" pitchFamily="34" charset="0"/>
                        <a:cs typeface="Times New Roman" panose="02020603050405020304" pitchFamily="18" charset="0"/>
                      </a:endParaRPr>
                    </a:p>
                  </a:txBody>
                  <a:tcPr/>
                </a:tc>
                <a:extLst>
                  <a:ext uri="{0D108BD9-81ED-4DB2-BD59-A6C34878D82A}">
                    <a16:rowId xmlns:a16="http://schemas.microsoft.com/office/drawing/2014/main" val="2977319309"/>
                  </a:ext>
                </a:extLst>
              </a:tr>
              <a:tr h="612083">
                <a:tc>
                  <a:txBody>
                    <a:bodyPr/>
                    <a:lstStyle/>
                    <a:p>
                      <a:r>
                        <a:rPr lang="en-US" sz="1800" b="1" kern="0" dirty="0">
                          <a:solidFill>
                            <a:schemeClr val="tx1"/>
                          </a:solidFill>
                          <a:effectLst/>
                        </a:rPr>
                        <a:t>Phone</a:t>
                      </a:r>
                      <a:endParaRPr lang="tr-TR" sz="1800" b="1" kern="0" dirty="0">
                        <a:solidFill>
                          <a:schemeClr val="tx1"/>
                        </a:solidFill>
                        <a:effectLst/>
                      </a:endParaRPr>
                    </a:p>
                    <a:p>
                      <a:r>
                        <a:rPr lang="tr-TR" sz="1800" b="1" kern="0" dirty="0">
                          <a:solidFill>
                            <a:schemeClr val="tx1"/>
                          </a:solidFill>
                          <a:effectLst/>
                        </a:rPr>
                        <a:t>F</a:t>
                      </a:r>
                      <a:r>
                        <a:rPr lang="en-US" sz="1800" b="1" kern="0" dirty="0">
                          <a:solidFill>
                            <a:schemeClr val="tx1"/>
                          </a:solidFill>
                          <a:effectLst/>
                        </a:rPr>
                        <a:t>ax </a:t>
                      </a:r>
                      <a:endParaRPr lang="tr-TR" dirty="0">
                        <a:solidFill>
                          <a:schemeClr val="tx1"/>
                        </a:solidFill>
                      </a:endParaRPr>
                    </a:p>
                  </a:txBody>
                  <a:tcPr/>
                </a:tc>
                <a:tc>
                  <a:txBody>
                    <a:bodyPr/>
                    <a:lstStyle/>
                    <a:p>
                      <a:pPr marL="0" marR="0" lvl="0" indent="0" algn="just" defTabSz="914400" rtl="0" eaLnBrk="1" fontAlgn="auto" latinLnBrk="0" hangingPunct="1">
                        <a:lnSpc>
                          <a:spcPct val="115000"/>
                        </a:lnSpc>
                        <a:spcBef>
                          <a:spcPts val="0"/>
                        </a:spcBef>
                        <a:spcAft>
                          <a:spcPts val="0"/>
                        </a:spcAft>
                        <a:buClrTx/>
                        <a:buSzTx/>
                        <a:buFontTx/>
                        <a:buNone/>
                        <a:tabLst/>
                        <a:defRPr/>
                      </a:pPr>
                      <a:r>
                        <a:rPr lang="tr-TR" sz="1400" b="1" kern="0" dirty="0">
                          <a:solidFill>
                            <a:schemeClr val="tx1"/>
                          </a:solidFill>
                          <a:effectLst/>
                        </a:rPr>
                        <a:t>+90 </a:t>
                      </a:r>
                      <a:r>
                        <a:rPr lang="en-US" sz="1400" b="1" kern="0" dirty="0">
                          <a:solidFill>
                            <a:schemeClr val="tx1"/>
                          </a:solidFill>
                          <a:effectLst/>
                        </a:rPr>
                        <a:t>0282 273 17 18 </a:t>
                      </a:r>
                      <a:endParaRPr lang="tr-TR" sz="1400" b="1" kern="0" dirty="0">
                        <a:solidFill>
                          <a:schemeClr val="tx1"/>
                        </a:solidFill>
                        <a:effectLst/>
                      </a:endParaRPr>
                    </a:p>
                    <a:p>
                      <a:pPr marL="0" marR="0" lvl="0" indent="0" algn="just" defTabSz="914400" rtl="0" eaLnBrk="1" fontAlgn="auto" latinLnBrk="0" hangingPunct="1">
                        <a:lnSpc>
                          <a:spcPct val="115000"/>
                        </a:lnSpc>
                        <a:spcBef>
                          <a:spcPts val="0"/>
                        </a:spcBef>
                        <a:spcAft>
                          <a:spcPts val="0"/>
                        </a:spcAft>
                        <a:buClrTx/>
                        <a:buSzTx/>
                        <a:buFontTx/>
                        <a:buNone/>
                        <a:tabLst/>
                        <a:defRPr/>
                      </a:pPr>
                      <a:r>
                        <a:rPr lang="tr-TR" sz="1400" b="1" kern="0" dirty="0">
                          <a:solidFill>
                            <a:schemeClr val="tx1"/>
                          </a:solidFill>
                          <a:effectLst/>
                        </a:rPr>
                        <a:t>+90 </a:t>
                      </a:r>
                      <a:r>
                        <a:rPr lang="en-US" sz="1400" b="1" kern="0" dirty="0">
                          <a:solidFill>
                            <a:schemeClr val="tx1"/>
                          </a:solidFill>
                          <a:effectLst/>
                        </a:rPr>
                        <a:t>0282 273 19 29</a:t>
                      </a:r>
                      <a:endParaRPr lang="en-US" sz="1400" b="1" kern="0" dirty="0">
                        <a:solidFill>
                          <a:schemeClr val="tx1"/>
                        </a:solidFill>
                        <a:effectLst/>
                        <a:ea typeface="Calibri" panose="020F0502020204030204" pitchFamily="34" charset="0"/>
                        <a:cs typeface="Times New Roman" panose="02020603050405020304" pitchFamily="18" charset="0"/>
                      </a:endParaRPr>
                    </a:p>
                  </a:txBody>
                  <a:tcPr/>
                </a:tc>
                <a:extLst>
                  <a:ext uri="{0D108BD9-81ED-4DB2-BD59-A6C34878D82A}">
                    <a16:rowId xmlns:a16="http://schemas.microsoft.com/office/drawing/2014/main" val="2542746294"/>
                  </a:ext>
                </a:extLst>
              </a:tr>
              <a:tr h="628009">
                <a:tc>
                  <a:txBody>
                    <a:bodyPr/>
                    <a:lstStyle/>
                    <a:p>
                      <a:r>
                        <a:rPr lang="tr-TR" sz="1800" b="1" kern="0" dirty="0">
                          <a:solidFill>
                            <a:schemeClr val="tx1"/>
                          </a:solidFill>
                          <a:effectLst/>
                        </a:rPr>
                        <a:t>E</a:t>
                      </a:r>
                      <a:r>
                        <a:rPr lang="en-US" sz="1800" b="1" kern="0" dirty="0">
                          <a:solidFill>
                            <a:schemeClr val="tx1"/>
                          </a:solidFill>
                          <a:effectLst/>
                        </a:rPr>
                        <a:t>-mail </a:t>
                      </a:r>
                      <a:r>
                        <a:rPr lang="en-US" sz="1800" b="1" kern="0" dirty="0" err="1">
                          <a:solidFill>
                            <a:schemeClr val="tx1"/>
                          </a:solidFill>
                          <a:effectLst/>
                        </a:rPr>
                        <a:t>Adderss</a:t>
                      </a:r>
                      <a:endParaRPr lang="tr-TR" dirty="0">
                        <a:solidFill>
                          <a:schemeClr val="tx1"/>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kern="0" dirty="0">
                          <a:solidFill>
                            <a:schemeClr val="tx1"/>
                          </a:solidFill>
                          <a:effectLst/>
                        </a:rPr>
                        <a:t>info@asyaport.com</a:t>
                      </a:r>
                      <a:endParaRPr lang="en-US" sz="1400" b="1" kern="0" dirty="0">
                        <a:solidFill>
                          <a:schemeClr val="tx1"/>
                        </a:solidFill>
                        <a:effectLst/>
                        <a:ea typeface="Calibri" panose="020F0502020204030204" pitchFamily="34" charset="0"/>
                        <a:cs typeface="Times New Roman" panose="02020603050405020304" pitchFamily="18" charset="0"/>
                      </a:endParaRPr>
                    </a:p>
                  </a:txBody>
                  <a:tcPr/>
                </a:tc>
                <a:extLst>
                  <a:ext uri="{0D108BD9-81ED-4DB2-BD59-A6C34878D82A}">
                    <a16:rowId xmlns:a16="http://schemas.microsoft.com/office/drawing/2014/main" val="2163133284"/>
                  </a:ext>
                </a:extLst>
              </a:tr>
              <a:tr h="584461">
                <a:tc>
                  <a:txBody>
                    <a:bodyPr/>
                    <a:lstStyle/>
                    <a:p>
                      <a:r>
                        <a:rPr lang="en-GB" b="1" dirty="0">
                          <a:solidFill>
                            <a:schemeClr val="tx1"/>
                          </a:solidFill>
                        </a:rPr>
                        <a:t>Tax and Number </a:t>
                      </a:r>
                      <a:endParaRPr lang="tr-TR" b="1" dirty="0">
                        <a:solidFill>
                          <a:schemeClr val="tx1"/>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kern="0" dirty="0">
                          <a:solidFill>
                            <a:schemeClr val="tx1"/>
                          </a:solidFill>
                          <a:effectLst/>
                        </a:rPr>
                        <a:t>Ü</a:t>
                      </a:r>
                      <a:r>
                        <a:rPr lang="tr-TR" sz="1400" b="1" kern="0" dirty="0">
                          <a:solidFill>
                            <a:schemeClr val="tx1"/>
                          </a:solidFill>
                          <a:effectLst/>
                        </a:rPr>
                        <a:t>SKÜDAR  </a:t>
                      </a:r>
                      <a:r>
                        <a:rPr lang="en-US" sz="1400" b="1" kern="0" dirty="0">
                          <a:solidFill>
                            <a:schemeClr val="tx1"/>
                          </a:solidFill>
                          <a:effectLst/>
                        </a:rPr>
                        <a:t>091 050 1866</a:t>
                      </a:r>
                      <a:endParaRPr lang="en-US" sz="1400" b="1" kern="0" dirty="0">
                        <a:solidFill>
                          <a:schemeClr val="tx1"/>
                        </a:solidFill>
                        <a:effectLst/>
                        <a:ea typeface="Calibri" panose="020F0502020204030204" pitchFamily="34" charset="0"/>
                        <a:cs typeface="Times New Roman" panose="02020603050405020304" pitchFamily="18" charset="0"/>
                      </a:endParaRPr>
                    </a:p>
                  </a:txBody>
                  <a:tcPr/>
                </a:tc>
                <a:extLst>
                  <a:ext uri="{0D108BD9-81ED-4DB2-BD59-A6C34878D82A}">
                    <a16:rowId xmlns:a16="http://schemas.microsoft.com/office/drawing/2014/main" val="1116063193"/>
                  </a:ext>
                </a:extLst>
              </a:tr>
            </a:tbl>
          </a:graphicData>
        </a:graphic>
      </p:graphicFrame>
      <p:sp>
        <p:nvSpPr>
          <p:cNvPr id="8" name="Footer Placeholder 2">
            <a:extLst>
              <a:ext uri="{FF2B5EF4-FFF2-40B4-BE49-F238E27FC236}">
                <a16:creationId xmlns:a16="http://schemas.microsoft.com/office/drawing/2014/main" id="{C4F1D126-C884-F982-6CDD-75987733B187}"/>
              </a:ext>
            </a:extLst>
          </p:cNvPr>
          <p:cNvSpPr>
            <a:spLocks noGrp="1"/>
          </p:cNvSpPr>
          <p:nvPr>
            <p:ph type="ftr" sz="quarter" idx="11"/>
          </p:nvPr>
        </p:nvSpPr>
        <p:spPr>
          <a:xfrm>
            <a:off x="4038600" y="6356350"/>
            <a:ext cx="4114800" cy="365125"/>
          </a:xfrm>
        </p:spPr>
        <p:txBody>
          <a:bodyPr/>
          <a:lstStyle/>
          <a:p>
            <a:r>
              <a:rPr lang="tr-TR" dirty="0"/>
              <a:t>RP-SEÇK-012/REV.04/</a:t>
            </a:r>
            <a:r>
              <a:rPr lang="en-GB" dirty="0"/>
              <a:t>14.02.2023</a:t>
            </a:r>
            <a:endParaRPr lang="tr-TR" dirty="0"/>
          </a:p>
        </p:txBody>
      </p:sp>
    </p:spTree>
    <p:extLst>
      <p:ext uri="{BB962C8B-B14F-4D97-AF65-F5344CB8AC3E}">
        <p14:creationId xmlns:p14="http://schemas.microsoft.com/office/powerpoint/2010/main" val="2059181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9122883" y="6372272"/>
            <a:ext cx="2743200" cy="365125"/>
          </a:xfrm>
        </p:spPr>
        <p:txBody>
          <a:bodyPr/>
          <a:lstStyle/>
          <a:p>
            <a:fld id="{4F3D2373-CFE7-4D18-8C4A-457196F6D0B6}" type="slidenum">
              <a:rPr lang="tr-TR" smtClean="0"/>
              <a:t>20</a:t>
            </a:fld>
            <a:endParaRPr lang="tr-TR"/>
          </a:p>
        </p:txBody>
      </p:sp>
      <p:grpSp>
        <p:nvGrpSpPr>
          <p:cNvPr id="2" name="Group 1"/>
          <p:cNvGrpSpPr/>
          <p:nvPr/>
        </p:nvGrpSpPr>
        <p:grpSpPr>
          <a:xfrm>
            <a:off x="125699" y="11915"/>
            <a:ext cx="11740384" cy="6362903"/>
            <a:chOff x="55749" y="55755"/>
            <a:chExt cx="11740384" cy="6362903"/>
          </a:xfrm>
        </p:grpSpPr>
        <p:pic>
          <p:nvPicPr>
            <p:cNvPr id="1026" name="Picture 2" descr="C:\Users\ssancaktar\Documents\Projects\Web Site\AsyaPortLogo-0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749" y="55755"/>
              <a:ext cx="1811698" cy="1282390"/>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Connector 6"/>
            <p:cNvCxnSpPr/>
            <p:nvPr/>
          </p:nvCxnSpPr>
          <p:spPr>
            <a:xfrm>
              <a:off x="522253" y="1170886"/>
              <a:ext cx="11273880"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522253" y="6418658"/>
              <a:ext cx="11273880"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grpSp>
      <p:sp>
        <p:nvSpPr>
          <p:cNvPr id="6" name="TextBox 5"/>
          <p:cNvSpPr txBox="1"/>
          <p:nvPr/>
        </p:nvSpPr>
        <p:spPr>
          <a:xfrm>
            <a:off x="1310533" y="1236701"/>
            <a:ext cx="10295314" cy="3556102"/>
          </a:xfrm>
          <a:prstGeom prst="rect">
            <a:avLst/>
          </a:prstGeom>
          <a:noFill/>
        </p:spPr>
        <p:txBody>
          <a:bodyPr wrap="square" rtlCol="0">
            <a:spAutoFit/>
          </a:bodyPr>
          <a:lstStyle/>
          <a:p>
            <a:pPr marR="0" lvl="0" algn="just">
              <a:lnSpc>
                <a:spcPct val="107000"/>
              </a:lnSpc>
              <a:spcBef>
                <a:spcPts val="0"/>
              </a:spcBef>
              <a:spcAft>
                <a:spcPts val="800"/>
              </a:spcAft>
            </a:pPr>
            <a:r>
              <a:rPr lang="en-US" sz="1800" b="1" dirty="0">
                <a:effectLst/>
                <a:ea typeface="Calibri" panose="020F0502020204030204" pitchFamily="34" charset="0"/>
              </a:rPr>
              <a:t>WATER AND WASTEWATER TREATMENT</a:t>
            </a:r>
            <a:endParaRPr lang="en-US" b="1" dirty="0">
              <a:ea typeface="Calibri" panose="020F0502020204030204" pitchFamily="34" charset="0"/>
              <a:cs typeface="Times New Roman" panose="02020603050405020304" pitchFamily="18" charset="0"/>
            </a:endParaRPr>
          </a:p>
          <a:p>
            <a:pPr algn="just">
              <a:lnSpc>
                <a:spcPct val="107000"/>
              </a:lnSpc>
              <a:spcAft>
                <a:spcPts val="800"/>
              </a:spcAft>
            </a:pPr>
            <a:r>
              <a:rPr lang="en-US" sz="1600" dirty="0">
                <a:solidFill>
                  <a:srgbClr val="192126"/>
                </a:solidFill>
                <a:ea typeface="Open Sans"/>
              </a:rPr>
              <a:t>W</a:t>
            </a:r>
            <a:r>
              <a:rPr lang="en-US" sz="1600" dirty="0">
                <a:solidFill>
                  <a:srgbClr val="192126"/>
                </a:solidFill>
                <a:effectLst/>
                <a:ea typeface="Open Sans"/>
              </a:rPr>
              <a:t>ithin the port;</a:t>
            </a:r>
          </a:p>
          <a:p>
            <a:pPr algn="just">
              <a:lnSpc>
                <a:spcPct val="107000"/>
              </a:lnSpc>
              <a:spcAft>
                <a:spcPts val="800"/>
              </a:spcAft>
            </a:pPr>
            <a:r>
              <a:rPr lang="en-US" sz="1600" dirty="0">
                <a:solidFill>
                  <a:srgbClr val="192126"/>
                </a:solidFill>
                <a:effectLst/>
                <a:ea typeface="Open Sans"/>
              </a:rPr>
              <a:t>domestic wastewater from ships, domestic wastewater from the port, rain water generated within the facility and the </a:t>
            </a:r>
            <a:r>
              <a:rPr lang="en-US" sz="1600" dirty="0">
                <a:solidFill>
                  <a:srgbClr val="192126"/>
                </a:solidFill>
              </a:rPr>
              <a:t>wastewater resulting from the treatment of wastewater generated after dewatering the bilge water taken from the ships and  are collected.</a:t>
            </a:r>
          </a:p>
          <a:p>
            <a:pPr algn="just">
              <a:lnSpc>
                <a:spcPct val="107000"/>
              </a:lnSpc>
              <a:spcAft>
                <a:spcPts val="800"/>
              </a:spcAft>
            </a:pPr>
            <a:r>
              <a:rPr lang="en-US" sz="1600" dirty="0">
                <a:solidFill>
                  <a:srgbClr val="192126"/>
                </a:solidFill>
              </a:rPr>
              <a:t>In 2022 year 399.200 kg treated waste water was sent to municipal treatment.</a:t>
            </a:r>
          </a:p>
          <a:p>
            <a:pPr algn="just">
              <a:lnSpc>
                <a:spcPct val="107000"/>
              </a:lnSpc>
              <a:spcAft>
                <a:spcPts val="800"/>
              </a:spcAft>
            </a:pPr>
            <a:r>
              <a:rPr lang="en-US" sz="1600" dirty="0">
                <a:solidFill>
                  <a:srgbClr val="192126"/>
                </a:solidFill>
              </a:rPr>
              <a:t>A rainwater collection channel has been laid in the port area to collect the rain falling within the body of Asyaport Port. Asyaport has two water drainage systems for rainwater. Rain water coming from the roofs of </a:t>
            </a:r>
            <a:r>
              <a:rPr lang="en-US" sz="1600" dirty="0" err="1">
                <a:solidFill>
                  <a:srgbClr val="192126"/>
                </a:solidFill>
              </a:rPr>
              <a:t>Asiaport</a:t>
            </a:r>
            <a:r>
              <a:rPr lang="en-US" sz="1600" dirty="0">
                <a:solidFill>
                  <a:srgbClr val="192126"/>
                </a:solidFill>
              </a:rPr>
              <a:t> buildings is collected in a single line. The other drainage system is a grease trap system. The water is sent to the sea after the oil and dirt that may be in the rain water are kept by the oil trap.</a:t>
            </a:r>
          </a:p>
          <a:p>
            <a:pPr algn="just">
              <a:lnSpc>
                <a:spcPct val="107000"/>
              </a:lnSpc>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Rectangle 7">
            <a:extLst>
              <a:ext uri="{FF2B5EF4-FFF2-40B4-BE49-F238E27FC236}">
                <a16:creationId xmlns:a16="http://schemas.microsoft.com/office/drawing/2014/main" id="{B3AA2541-85AE-0DEB-8B1D-9512CC959B9A}"/>
              </a:ext>
            </a:extLst>
          </p:cNvPr>
          <p:cNvSpPr/>
          <p:nvPr/>
        </p:nvSpPr>
        <p:spPr>
          <a:xfrm>
            <a:off x="1552760" y="603826"/>
            <a:ext cx="10313323" cy="523220"/>
          </a:xfrm>
          <a:prstGeom prst="rect">
            <a:avLst/>
          </a:prstGeom>
        </p:spPr>
        <p:txBody>
          <a:bodyPr wrap="square">
            <a:spAutoFit/>
          </a:bodyPr>
          <a:lstStyle/>
          <a:p>
            <a:r>
              <a:rPr lang="en-US" sz="1400" b="1" dirty="0"/>
              <a:t>ENVIRONMENTAL REPORT 2022 </a:t>
            </a:r>
            <a:endParaRPr lang="en-GB" sz="1400" b="1" dirty="0"/>
          </a:p>
          <a:p>
            <a:endParaRPr lang="en-US" sz="1400" b="1" dirty="0"/>
          </a:p>
        </p:txBody>
      </p:sp>
    </p:spTree>
    <p:extLst>
      <p:ext uri="{BB962C8B-B14F-4D97-AF65-F5344CB8AC3E}">
        <p14:creationId xmlns:p14="http://schemas.microsoft.com/office/powerpoint/2010/main" val="23100022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9122883" y="6372272"/>
            <a:ext cx="2743200" cy="365125"/>
          </a:xfrm>
        </p:spPr>
        <p:txBody>
          <a:bodyPr/>
          <a:lstStyle/>
          <a:p>
            <a:fld id="{4F3D2373-CFE7-4D18-8C4A-457196F6D0B6}" type="slidenum">
              <a:rPr lang="tr-TR" smtClean="0"/>
              <a:t>21</a:t>
            </a:fld>
            <a:endParaRPr lang="tr-TR"/>
          </a:p>
        </p:txBody>
      </p:sp>
      <p:grpSp>
        <p:nvGrpSpPr>
          <p:cNvPr id="2" name="Group 1"/>
          <p:cNvGrpSpPr/>
          <p:nvPr/>
        </p:nvGrpSpPr>
        <p:grpSpPr>
          <a:xfrm>
            <a:off x="125699" y="11915"/>
            <a:ext cx="11740384" cy="6362903"/>
            <a:chOff x="55749" y="55755"/>
            <a:chExt cx="11740384" cy="6362903"/>
          </a:xfrm>
        </p:grpSpPr>
        <p:pic>
          <p:nvPicPr>
            <p:cNvPr id="1026" name="Picture 2" descr="C:\Users\ssancaktar\Documents\Projects\Web Site\AsyaPortLogo-0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749" y="55755"/>
              <a:ext cx="1811698" cy="1282390"/>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Connector 6"/>
            <p:cNvCxnSpPr/>
            <p:nvPr/>
          </p:nvCxnSpPr>
          <p:spPr>
            <a:xfrm>
              <a:off x="522253" y="1170886"/>
              <a:ext cx="11273880"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522253" y="6418658"/>
              <a:ext cx="11273880"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grpSp>
      <p:sp>
        <p:nvSpPr>
          <p:cNvPr id="6" name="TextBox 5"/>
          <p:cNvSpPr txBox="1"/>
          <p:nvPr/>
        </p:nvSpPr>
        <p:spPr>
          <a:xfrm>
            <a:off x="1310533" y="1236701"/>
            <a:ext cx="10295314" cy="2455288"/>
          </a:xfrm>
          <a:prstGeom prst="rect">
            <a:avLst/>
          </a:prstGeom>
          <a:noFill/>
        </p:spPr>
        <p:txBody>
          <a:bodyPr wrap="square" rtlCol="0">
            <a:spAutoFit/>
          </a:bodyPr>
          <a:lstStyle/>
          <a:p>
            <a:pPr marR="0" lvl="0" algn="just">
              <a:lnSpc>
                <a:spcPct val="107000"/>
              </a:lnSpc>
              <a:spcBef>
                <a:spcPts val="0"/>
              </a:spcBef>
              <a:spcAft>
                <a:spcPts val="800"/>
              </a:spcAft>
            </a:pPr>
            <a:r>
              <a:rPr lang="en-US" sz="1800" b="1" dirty="0">
                <a:effectLst/>
                <a:ea typeface="Calibri" panose="020F0502020204030204" pitchFamily="34" charset="0"/>
              </a:rPr>
              <a:t>WATER AND WASTEWATER TREATMENT</a:t>
            </a:r>
          </a:p>
          <a:p>
            <a:pPr marR="0" lvl="0" algn="just">
              <a:lnSpc>
                <a:spcPct val="107000"/>
              </a:lnSpc>
              <a:spcBef>
                <a:spcPts val="0"/>
              </a:spcBef>
              <a:spcAft>
                <a:spcPts val="800"/>
              </a:spcAft>
            </a:pPr>
            <a:r>
              <a:rPr lang="en-US" sz="1800" b="1" dirty="0">
                <a:effectLst/>
                <a:ea typeface="Calibri" panose="020F0502020204030204" pitchFamily="34" charset="0"/>
              </a:rPr>
              <a:t>Marine Water Quality</a:t>
            </a:r>
          </a:p>
          <a:p>
            <a:pPr marR="0" lvl="0" algn="just">
              <a:lnSpc>
                <a:spcPct val="107000"/>
              </a:lnSpc>
              <a:spcBef>
                <a:spcPts val="0"/>
              </a:spcBef>
              <a:spcAft>
                <a:spcPts val="800"/>
              </a:spcAft>
            </a:pPr>
            <a:r>
              <a:rPr lang="en-US" sz="1800" dirty="0">
                <a:effectLst/>
                <a:ea typeface="Calibri" panose="020F0502020204030204" pitchFamily="34" charset="0"/>
              </a:rPr>
              <a:t> There is a public beach right next to the harbor. The water quality of this beach is examined periodically by samples taken by the Ministry of Health. In addition, ASYAPORT Water quality is monitored twice a year by analyzing sea water taken from various points and depths. Our port follows the results of the analysis and takes extra care to protect the local people's routine life conditions.</a:t>
            </a:r>
            <a:endParaRPr lang="en-US" sz="1600" dirty="0">
              <a:effectLst/>
              <a:ea typeface="Calibri" panose="020F0502020204030204" pitchFamily="34" charset="0"/>
              <a:cs typeface="Times New Roman" panose="02020603050405020304" pitchFamily="18" charset="0"/>
            </a:endParaRPr>
          </a:p>
          <a:p>
            <a:pPr marL="0" marR="0" algn="just">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Rectangle 7">
            <a:extLst>
              <a:ext uri="{FF2B5EF4-FFF2-40B4-BE49-F238E27FC236}">
                <a16:creationId xmlns:a16="http://schemas.microsoft.com/office/drawing/2014/main" id="{12597BF1-232B-2DCD-05BD-7970AD90E49F}"/>
              </a:ext>
            </a:extLst>
          </p:cNvPr>
          <p:cNvSpPr/>
          <p:nvPr/>
        </p:nvSpPr>
        <p:spPr>
          <a:xfrm>
            <a:off x="1552760" y="603826"/>
            <a:ext cx="10313323" cy="523220"/>
          </a:xfrm>
          <a:prstGeom prst="rect">
            <a:avLst/>
          </a:prstGeom>
        </p:spPr>
        <p:txBody>
          <a:bodyPr wrap="square">
            <a:spAutoFit/>
          </a:bodyPr>
          <a:lstStyle/>
          <a:p>
            <a:r>
              <a:rPr lang="en-US" sz="1400" b="1" dirty="0"/>
              <a:t>ENVIRONMENTAL REPORT 2022 </a:t>
            </a:r>
            <a:endParaRPr lang="en-GB" sz="1400" b="1" dirty="0"/>
          </a:p>
          <a:p>
            <a:endParaRPr lang="en-US" sz="1400" b="1" dirty="0"/>
          </a:p>
        </p:txBody>
      </p:sp>
    </p:spTree>
    <p:extLst>
      <p:ext uri="{BB962C8B-B14F-4D97-AF65-F5344CB8AC3E}">
        <p14:creationId xmlns:p14="http://schemas.microsoft.com/office/powerpoint/2010/main" val="30825373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9122883" y="6372272"/>
            <a:ext cx="2743200" cy="365125"/>
          </a:xfrm>
        </p:spPr>
        <p:txBody>
          <a:bodyPr/>
          <a:lstStyle/>
          <a:p>
            <a:fld id="{4F3D2373-CFE7-4D18-8C4A-457196F6D0B6}" type="slidenum">
              <a:rPr lang="tr-TR" smtClean="0"/>
              <a:t>22</a:t>
            </a:fld>
            <a:endParaRPr lang="tr-TR"/>
          </a:p>
        </p:txBody>
      </p:sp>
      <p:grpSp>
        <p:nvGrpSpPr>
          <p:cNvPr id="2" name="Group 1"/>
          <p:cNvGrpSpPr/>
          <p:nvPr/>
        </p:nvGrpSpPr>
        <p:grpSpPr>
          <a:xfrm>
            <a:off x="125699" y="11915"/>
            <a:ext cx="11740384" cy="6362903"/>
            <a:chOff x="55749" y="55755"/>
            <a:chExt cx="11740384" cy="6362903"/>
          </a:xfrm>
        </p:grpSpPr>
        <p:pic>
          <p:nvPicPr>
            <p:cNvPr id="1026" name="Picture 2" descr="C:\Users\ssancaktar\Documents\Projects\Web Site\AsyaPortLogo-0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749" y="55755"/>
              <a:ext cx="1811698" cy="1282390"/>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Connector 6"/>
            <p:cNvCxnSpPr/>
            <p:nvPr/>
          </p:nvCxnSpPr>
          <p:spPr>
            <a:xfrm>
              <a:off x="522253" y="1170886"/>
              <a:ext cx="11273880"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522253" y="6418658"/>
              <a:ext cx="11273880"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grpSp>
      <p:sp>
        <p:nvSpPr>
          <p:cNvPr id="6" name="TextBox 5"/>
          <p:cNvSpPr txBox="1"/>
          <p:nvPr/>
        </p:nvSpPr>
        <p:spPr>
          <a:xfrm>
            <a:off x="1310533" y="1236701"/>
            <a:ext cx="10295314" cy="3469476"/>
          </a:xfrm>
          <a:prstGeom prst="rect">
            <a:avLst/>
          </a:prstGeom>
          <a:noFill/>
        </p:spPr>
        <p:txBody>
          <a:bodyPr wrap="square" rtlCol="0">
            <a:spAutoFit/>
          </a:bodyPr>
          <a:lstStyle/>
          <a:p>
            <a:pPr marL="0" marR="0" algn="just">
              <a:lnSpc>
                <a:spcPct val="115000"/>
              </a:lnSpc>
              <a:spcBef>
                <a:spcPts val="0"/>
              </a:spcBef>
              <a:spcAft>
                <a:spcPts val="0"/>
              </a:spcAft>
            </a:pPr>
            <a:r>
              <a:rPr lang="en-US" sz="1800" b="1" dirty="0">
                <a:effectLst/>
                <a:latin typeface="Calibri" panose="020F0502020204030204" pitchFamily="34" charset="0"/>
                <a:ea typeface="Calibri" panose="020F0502020204030204" pitchFamily="34" charset="0"/>
                <a:cs typeface="Calibri" panose="020F0502020204030204" pitchFamily="34" charset="0"/>
              </a:rPr>
              <a:t>AIR POLLUTION CONTROL</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US" sz="1600" dirty="0">
                <a:solidFill>
                  <a:srgbClr val="192126"/>
                </a:solidFill>
                <a:effectLst/>
                <a:ea typeface="Open Sans"/>
              </a:rPr>
              <a:t>Emission</a:t>
            </a:r>
          </a:p>
          <a:p>
            <a:pPr algn="just">
              <a:lnSpc>
                <a:spcPct val="107000"/>
              </a:lnSpc>
              <a:spcAft>
                <a:spcPts val="800"/>
              </a:spcAft>
            </a:pPr>
            <a:r>
              <a:rPr lang="en-US" sz="1600" dirty="0">
                <a:solidFill>
                  <a:srgbClr val="192126"/>
                </a:solidFill>
                <a:effectLst/>
                <a:ea typeface="Open Sans"/>
              </a:rPr>
              <a:t>Asyaport activates all cranes by the electric energy to reduce the carbon output and on behalf of doing no harm the environment during the operations. Also, the port prefers LNG, used in Türkiye for the first time, instead of the diesel fuel on the inside transporter at the port. </a:t>
            </a:r>
          </a:p>
          <a:p>
            <a:pPr algn="just">
              <a:lnSpc>
                <a:spcPct val="107000"/>
              </a:lnSpc>
              <a:spcAft>
                <a:spcPts val="800"/>
              </a:spcAft>
            </a:pPr>
            <a:r>
              <a:rPr lang="en-US" sz="1600" dirty="0">
                <a:solidFill>
                  <a:srgbClr val="192126"/>
                </a:solidFill>
                <a:effectLst/>
                <a:ea typeface="Open Sans"/>
              </a:rPr>
              <a:t>Asyaport minimized the carbon emission of the cranes and the inside transporters. There is no open stored bulk material that can be emission source in Asyaport. Containers are stored only. So Asyaport does not have any emission source. The Emission Exemption Certificate Allowance was given for emission to ASYAPORT from </a:t>
            </a:r>
            <a:r>
              <a:rPr lang="en-US" sz="1600" dirty="0" err="1">
                <a:solidFill>
                  <a:srgbClr val="192126"/>
                </a:solidFill>
                <a:effectLst/>
                <a:ea typeface="Open Sans"/>
              </a:rPr>
              <a:t>Tekirdağ</a:t>
            </a:r>
            <a:r>
              <a:rPr lang="en-US" sz="1600" dirty="0">
                <a:solidFill>
                  <a:srgbClr val="192126"/>
                </a:solidFill>
                <a:effectLst/>
                <a:ea typeface="Open Sans"/>
              </a:rPr>
              <a:t> Ministry of Environment and Urbanization Committee.</a:t>
            </a:r>
          </a:p>
          <a:p>
            <a:pPr marR="0" lvl="0" algn="just">
              <a:lnSpc>
                <a:spcPct val="107000"/>
              </a:lnSpc>
              <a:spcBef>
                <a:spcPts val="0"/>
              </a:spcBef>
              <a:spcAft>
                <a:spcPts val="800"/>
              </a:spcAft>
            </a:pPr>
            <a:endParaRPr lang="en-US" sz="1600" dirty="0">
              <a:effectLst/>
              <a:ea typeface="Calibri" panose="020F0502020204030204" pitchFamily="34" charset="0"/>
              <a:cs typeface="Times New Roman" panose="02020603050405020304" pitchFamily="18" charset="0"/>
            </a:endParaRPr>
          </a:p>
          <a:p>
            <a:pPr marL="0" marR="0" algn="just">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3" name="Picture 12">
            <a:extLst>
              <a:ext uri="{FF2B5EF4-FFF2-40B4-BE49-F238E27FC236}">
                <a16:creationId xmlns:a16="http://schemas.microsoft.com/office/drawing/2014/main" id="{826CC6C6-C12B-4476-BDF9-101381C52B2D}"/>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3430879" y="4093702"/>
            <a:ext cx="2152650" cy="2199005"/>
          </a:xfrm>
          <a:prstGeom prst="rect">
            <a:avLst/>
          </a:prstGeom>
          <a:noFill/>
          <a:ln>
            <a:noFill/>
          </a:ln>
        </p:spPr>
      </p:pic>
      <p:pic>
        <p:nvPicPr>
          <p:cNvPr id="14" name="image40.jpeg">
            <a:extLst>
              <a:ext uri="{FF2B5EF4-FFF2-40B4-BE49-F238E27FC236}">
                <a16:creationId xmlns:a16="http://schemas.microsoft.com/office/drawing/2014/main" id="{C447CBDF-F9E1-4601-9A11-717CA82043DD}"/>
              </a:ext>
            </a:extLst>
          </p:cNvPr>
          <p:cNvPicPr/>
          <p:nvPr/>
        </p:nvPicPr>
        <p:blipFill>
          <a:blip r:embed="rId5" cstate="print"/>
          <a:stretch>
            <a:fillRect/>
          </a:stretch>
        </p:blipFill>
        <p:spPr>
          <a:xfrm>
            <a:off x="5936062" y="4103305"/>
            <a:ext cx="3846195" cy="2170430"/>
          </a:xfrm>
          <a:prstGeom prst="rect">
            <a:avLst/>
          </a:prstGeom>
        </p:spPr>
      </p:pic>
      <p:sp>
        <p:nvSpPr>
          <p:cNvPr id="8" name="Rectangle 7">
            <a:extLst>
              <a:ext uri="{FF2B5EF4-FFF2-40B4-BE49-F238E27FC236}">
                <a16:creationId xmlns:a16="http://schemas.microsoft.com/office/drawing/2014/main" id="{8A6C0725-EB97-350D-1586-D83CB2977CE9}"/>
              </a:ext>
            </a:extLst>
          </p:cNvPr>
          <p:cNvSpPr/>
          <p:nvPr/>
        </p:nvSpPr>
        <p:spPr>
          <a:xfrm>
            <a:off x="1614961" y="429757"/>
            <a:ext cx="10313323" cy="523220"/>
          </a:xfrm>
          <a:prstGeom prst="rect">
            <a:avLst/>
          </a:prstGeom>
        </p:spPr>
        <p:txBody>
          <a:bodyPr wrap="square">
            <a:spAutoFit/>
          </a:bodyPr>
          <a:lstStyle/>
          <a:p>
            <a:r>
              <a:rPr lang="en-US" sz="1400" b="1" dirty="0"/>
              <a:t>ENVIRONMENTAL REPORT 2022 </a:t>
            </a:r>
            <a:endParaRPr lang="en-GB" sz="1400" b="1" dirty="0"/>
          </a:p>
          <a:p>
            <a:endParaRPr lang="en-US" sz="1400" b="1" dirty="0"/>
          </a:p>
        </p:txBody>
      </p:sp>
    </p:spTree>
    <p:extLst>
      <p:ext uri="{BB962C8B-B14F-4D97-AF65-F5344CB8AC3E}">
        <p14:creationId xmlns:p14="http://schemas.microsoft.com/office/powerpoint/2010/main" val="10947136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9122883" y="6372272"/>
            <a:ext cx="2743200" cy="365125"/>
          </a:xfrm>
        </p:spPr>
        <p:txBody>
          <a:bodyPr/>
          <a:lstStyle/>
          <a:p>
            <a:fld id="{4F3D2373-CFE7-4D18-8C4A-457196F6D0B6}" type="slidenum">
              <a:rPr lang="tr-TR" smtClean="0"/>
              <a:t>23</a:t>
            </a:fld>
            <a:endParaRPr lang="tr-TR"/>
          </a:p>
        </p:txBody>
      </p:sp>
      <p:grpSp>
        <p:nvGrpSpPr>
          <p:cNvPr id="2" name="Group 1"/>
          <p:cNvGrpSpPr/>
          <p:nvPr/>
        </p:nvGrpSpPr>
        <p:grpSpPr>
          <a:xfrm>
            <a:off x="125699" y="11915"/>
            <a:ext cx="11740384" cy="6362903"/>
            <a:chOff x="55749" y="55755"/>
            <a:chExt cx="11740384" cy="6362903"/>
          </a:xfrm>
        </p:grpSpPr>
        <p:pic>
          <p:nvPicPr>
            <p:cNvPr id="1026" name="Picture 2" descr="C:\Users\ssancaktar\Documents\Projects\Web Site\AsyaPortLogo-0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749" y="55755"/>
              <a:ext cx="1811698" cy="1282390"/>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Connector 6"/>
            <p:cNvCxnSpPr/>
            <p:nvPr/>
          </p:nvCxnSpPr>
          <p:spPr>
            <a:xfrm>
              <a:off x="522253" y="1170886"/>
              <a:ext cx="11273880"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522253" y="6418658"/>
              <a:ext cx="11273880"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grpSp>
      <p:sp>
        <p:nvSpPr>
          <p:cNvPr id="6" name="TextBox 5"/>
          <p:cNvSpPr txBox="1"/>
          <p:nvPr/>
        </p:nvSpPr>
        <p:spPr>
          <a:xfrm>
            <a:off x="1310533" y="1236701"/>
            <a:ext cx="10295314" cy="1254189"/>
          </a:xfrm>
          <a:prstGeom prst="rect">
            <a:avLst/>
          </a:prstGeom>
          <a:noFill/>
        </p:spPr>
        <p:txBody>
          <a:bodyPr wrap="square" rtlCol="0">
            <a:spAutoFit/>
          </a:bodyPr>
          <a:lstStyle/>
          <a:p>
            <a:pPr marL="0" marR="0" algn="just">
              <a:lnSpc>
                <a:spcPct val="115000"/>
              </a:lnSpc>
              <a:spcBef>
                <a:spcPts val="0"/>
              </a:spcBef>
              <a:spcAft>
                <a:spcPts val="0"/>
              </a:spcAft>
            </a:pPr>
            <a:r>
              <a:rPr lang="en-US" sz="1800" b="1" dirty="0">
                <a:effectLst/>
                <a:latin typeface="Calibri" panose="020F0502020204030204" pitchFamily="34" charset="0"/>
                <a:ea typeface="Calibri" panose="020F0502020204030204" pitchFamily="34" charset="0"/>
                <a:cs typeface="Calibri" panose="020F0502020204030204" pitchFamily="34" charset="0"/>
              </a:rPr>
              <a:t>GREENHOUSE GASES MANAGEMENT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pPr>
            <a:r>
              <a:rPr lang="en-US" sz="1600" dirty="0">
                <a:cs typeface="Calibri" panose="020F0502020204030204" pitchFamily="34" charset="0"/>
              </a:rPr>
              <a:t>Within the scope of greenhouse gas management, greenhouse gas calculations arising from activities carried out within the facility are made and reported.</a:t>
            </a:r>
            <a:endParaRPr lang="en-US" sz="1600" dirty="0">
              <a:effectLst/>
              <a:ea typeface="Calibri" panose="020F0502020204030204" pitchFamily="34" charset="0"/>
              <a:cs typeface="Calibri" panose="020F0502020204030204" pitchFamily="34" charset="0"/>
            </a:endParaRPr>
          </a:p>
          <a:p>
            <a:pPr marL="0" marR="0" algn="just">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11" name="Chart 10">
            <a:extLst>
              <a:ext uri="{FF2B5EF4-FFF2-40B4-BE49-F238E27FC236}">
                <a16:creationId xmlns:a16="http://schemas.microsoft.com/office/drawing/2014/main" id="{275AB53B-7EE4-4518-8283-C3D763BF9C5A}"/>
              </a:ext>
            </a:extLst>
          </p:cNvPr>
          <p:cNvGraphicFramePr>
            <a:graphicFrameLocks/>
          </p:cNvGraphicFramePr>
          <p:nvPr>
            <p:extLst>
              <p:ext uri="{D42A27DB-BD31-4B8C-83A1-F6EECF244321}">
                <p14:modId xmlns:p14="http://schemas.microsoft.com/office/powerpoint/2010/main" val="332913947"/>
              </p:ext>
            </p:extLst>
          </p:nvPr>
        </p:nvGraphicFramePr>
        <p:xfrm>
          <a:off x="1482810" y="3070520"/>
          <a:ext cx="4879432" cy="27432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3" name="Chart 12">
            <a:extLst>
              <a:ext uri="{FF2B5EF4-FFF2-40B4-BE49-F238E27FC236}">
                <a16:creationId xmlns:a16="http://schemas.microsoft.com/office/drawing/2014/main" id="{26286393-52F7-4061-A3B8-C6F89B579F3C}"/>
              </a:ext>
            </a:extLst>
          </p:cNvPr>
          <p:cNvGraphicFramePr>
            <a:graphicFrameLocks/>
          </p:cNvGraphicFramePr>
          <p:nvPr>
            <p:extLst>
              <p:ext uri="{D42A27DB-BD31-4B8C-83A1-F6EECF244321}">
                <p14:modId xmlns:p14="http://schemas.microsoft.com/office/powerpoint/2010/main" val="3467774016"/>
              </p:ext>
            </p:extLst>
          </p:nvPr>
        </p:nvGraphicFramePr>
        <p:xfrm>
          <a:off x="6528872" y="3070520"/>
          <a:ext cx="4879432" cy="2743200"/>
        </p:xfrm>
        <a:graphic>
          <a:graphicData uri="http://schemas.openxmlformats.org/drawingml/2006/chart">
            <c:chart xmlns:c="http://schemas.openxmlformats.org/drawingml/2006/chart" xmlns:r="http://schemas.openxmlformats.org/officeDocument/2006/relationships" r:id="rId5"/>
          </a:graphicData>
        </a:graphic>
      </p:graphicFrame>
      <p:sp>
        <p:nvSpPr>
          <p:cNvPr id="14" name="TextBox 13">
            <a:extLst>
              <a:ext uri="{FF2B5EF4-FFF2-40B4-BE49-F238E27FC236}">
                <a16:creationId xmlns:a16="http://schemas.microsoft.com/office/drawing/2014/main" id="{D369FE6D-85C8-4D17-ADDA-5AF2D25E16B4}"/>
              </a:ext>
            </a:extLst>
          </p:cNvPr>
          <p:cNvSpPr txBox="1"/>
          <p:nvPr/>
        </p:nvSpPr>
        <p:spPr>
          <a:xfrm>
            <a:off x="6528872" y="5907057"/>
            <a:ext cx="4879432" cy="369332"/>
          </a:xfrm>
          <a:prstGeom prst="rect">
            <a:avLst/>
          </a:prstGeom>
          <a:noFill/>
        </p:spPr>
        <p:txBody>
          <a:bodyPr wrap="square">
            <a:spAutoFit/>
          </a:bodyPr>
          <a:lstStyle/>
          <a:p>
            <a:pPr algn="ctr"/>
            <a:r>
              <a:rPr lang="en-US" sz="1800" b="0" i="0" u="none" strike="noStrike" dirty="0">
                <a:solidFill>
                  <a:srgbClr val="000000"/>
                </a:solidFill>
                <a:effectLst/>
                <a:latin typeface="Calibri" panose="020F0502020204030204" pitchFamily="34" charset="0"/>
              </a:rPr>
              <a:t> Scope 2 </a:t>
            </a:r>
            <a:r>
              <a:rPr lang="en-US" sz="1600" b="0" i="0" u="none" strike="noStrike" dirty="0">
                <a:solidFill>
                  <a:srgbClr val="000000"/>
                </a:solidFill>
                <a:effectLst/>
                <a:latin typeface="Calibri" panose="020F0502020204030204" pitchFamily="34" charset="0"/>
              </a:rPr>
              <a:t>Emissions</a:t>
            </a:r>
            <a:r>
              <a:rPr lang="en-US" sz="1800" b="0" i="0" u="none" strike="noStrike" dirty="0">
                <a:solidFill>
                  <a:srgbClr val="000000"/>
                </a:solidFill>
                <a:effectLst/>
                <a:latin typeface="Calibri" panose="020F0502020204030204" pitchFamily="34" charset="0"/>
              </a:rPr>
              <a:t>, 2022 </a:t>
            </a:r>
            <a:endParaRPr lang="en-US" dirty="0"/>
          </a:p>
        </p:txBody>
      </p:sp>
      <p:sp>
        <p:nvSpPr>
          <p:cNvPr id="15" name="TextBox 14">
            <a:extLst>
              <a:ext uri="{FF2B5EF4-FFF2-40B4-BE49-F238E27FC236}">
                <a16:creationId xmlns:a16="http://schemas.microsoft.com/office/drawing/2014/main" id="{809E8BBC-A119-4A13-9011-687452BF6298}"/>
              </a:ext>
            </a:extLst>
          </p:cNvPr>
          <p:cNvSpPr txBox="1"/>
          <p:nvPr/>
        </p:nvSpPr>
        <p:spPr>
          <a:xfrm>
            <a:off x="1578758" y="5907057"/>
            <a:ext cx="4879432" cy="369332"/>
          </a:xfrm>
          <a:prstGeom prst="rect">
            <a:avLst/>
          </a:prstGeom>
          <a:noFill/>
        </p:spPr>
        <p:txBody>
          <a:bodyPr wrap="square">
            <a:spAutoFit/>
          </a:bodyPr>
          <a:lstStyle/>
          <a:p>
            <a:pPr algn="ctr"/>
            <a:r>
              <a:rPr lang="en-US" sz="1800" b="0" i="0" u="none" strike="noStrike" dirty="0">
                <a:solidFill>
                  <a:srgbClr val="000000"/>
                </a:solidFill>
                <a:effectLst/>
                <a:latin typeface="Calibri" panose="020F0502020204030204" pitchFamily="34" charset="0"/>
              </a:rPr>
              <a:t> Scope 1 </a:t>
            </a:r>
            <a:r>
              <a:rPr lang="en-US" sz="1600" b="0" i="0" u="none" strike="noStrike" dirty="0">
                <a:solidFill>
                  <a:srgbClr val="000000"/>
                </a:solidFill>
                <a:effectLst/>
                <a:latin typeface="Calibri" panose="020F0502020204030204" pitchFamily="34" charset="0"/>
              </a:rPr>
              <a:t>Emissions</a:t>
            </a:r>
            <a:r>
              <a:rPr lang="en-US" sz="1800" b="0" i="0" u="none" strike="noStrike" dirty="0">
                <a:solidFill>
                  <a:srgbClr val="000000"/>
                </a:solidFill>
                <a:effectLst/>
                <a:latin typeface="Calibri" panose="020F0502020204030204" pitchFamily="34" charset="0"/>
              </a:rPr>
              <a:t>, 2022</a:t>
            </a:r>
            <a:endParaRPr lang="en-US" dirty="0"/>
          </a:p>
        </p:txBody>
      </p:sp>
      <p:sp>
        <p:nvSpPr>
          <p:cNvPr id="8" name="Rectangle 7">
            <a:extLst>
              <a:ext uri="{FF2B5EF4-FFF2-40B4-BE49-F238E27FC236}">
                <a16:creationId xmlns:a16="http://schemas.microsoft.com/office/drawing/2014/main" id="{1FFCDD87-DA42-F341-8F24-0B48F1AF250E}"/>
              </a:ext>
            </a:extLst>
          </p:cNvPr>
          <p:cNvSpPr/>
          <p:nvPr/>
        </p:nvSpPr>
        <p:spPr>
          <a:xfrm>
            <a:off x="1552760" y="502858"/>
            <a:ext cx="10313323" cy="523220"/>
          </a:xfrm>
          <a:prstGeom prst="rect">
            <a:avLst/>
          </a:prstGeom>
        </p:spPr>
        <p:txBody>
          <a:bodyPr wrap="square">
            <a:spAutoFit/>
          </a:bodyPr>
          <a:lstStyle/>
          <a:p>
            <a:r>
              <a:rPr lang="en-US" sz="1400" b="1" dirty="0"/>
              <a:t>ENVIRONMENTAL REPORT 2022 </a:t>
            </a:r>
            <a:endParaRPr lang="en-GB" sz="1400" b="1" dirty="0"/>
          </a:p>
          <a:p>
            <a:endParaRPr lang="en-US" sz="1400" b="1" dirty="0"/>
          </a:p>
        </p:txBody>
      </p:sp>
    </p:spTree>
    <p:extLst>
      <p:ext uri="{BB962C8B-B14F-4D97-AF65-F5344CB8AC3E}">
        <p14:creationId xmlns:p14="http://schemas.microsoft.com/office/powerpoint/2010/main" val="20313182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9122883" y="6372272"/>
            <a:ext cx="2743200" cy="365125"/>
          </a:xfrm>
        </p:spPr>
        <p:txBody>
          <a:bodyPr/>
          <a:lstStyle/>
          <a:p>
            <a:fld id="{4F3D2373-CFE7-4D18-8C4A-457196F6D0B6}" type="slidenum">
              <a:rPr lang="tr-TR" smtClean="0"/>
              <a:t>24</a:t>
            </a:fld>
            <a:endParaRPr lang="tr-TR"/>
          </a:p>
        </p:txBody>
      </p:sp>
      <p:grpSp>
        <p:nvGrpSpPr>
          <p:cNvPr id="2" name="Group 1"/>
          <p:cNvGrpSpPr/>
          <p:nvPr/>
        </p:nvGrpSpPr>
        <p:grpSpPr>
          <a:xfrm>
            <a:off x="125699" y="11915"/>
            <a:ext cx="11740384" cy="6362903"/>
            <a:chOff x="55749" y="55755"/>
            <a:chExt cx="11740384" cy="6362903"/>
          </a:xfrm>
        </p:grpSpPr>
        <p:pic>
          <p:nvPicPr>
            <p:cNvPr id="1026" name="Picture 2" descr="C:\Users\ssancaktar\Documents\Projects\Web Site\AsyaPortLogo-0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749" y="55755"/>
              <a:ext cx="1811698" cy="1282390"/>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Connector 6"/>
            <p:cNvCxnSpPr/>
            <p:nvPr/>
          </p:nvCxnSpPr>
          <p:spPr>
            <a:xfrm>
              <a:off x="522253" y="1170886"/>
              <a:ext cx="11273880"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522253" y="6418658"/>
              <a:ext cx="11273880"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grpSp>
      <p:sp>
        <p:nvSpPr>
          <p:cNvPr id="6" name="TextBox 5"/>
          <p:cNvSpPr txBox="1"/>
          <p:nvPr/>
        </p:nvSpPr>
        <p:spPr>
          <a:xfrm>
            <a:off x="1310533" y="1236701"/>
            <a:ext cx="10295314" cy="1820498"/>
          </a:xfrm>
          <a:prstGeom prst="rect">
            <a:avLst/>
          </a:prstGeom>
          <a:noFill/>
        </p:spPr>
        <p:txBody>
          <a:bodyPr wrap="square" rtlCol="0">
            <a:spAutoFit/>
          </a:bodyPr>
          <a:lstStyle/>
          <a:p>
            <a:pPr marL="0" marR="0" algn="just">
              <a:lnSpc>
                <a:spcPct val="115000"/>
              </a:lnSpc>
              <a:spcBef>
                <a:spcPts val="0"/>
              </a:spcBef>
              <a:spcAft>
                <a:spcPts val="0"/>
              </a:spcAft>
            </a:pPr>
            <a:r>
              <a:rPr lang="en-US" sz="1800" b="1" dirty="0">
                <a:effectLst/>
                <a:latin typeface="Calibri" panose="020F0502020204030204" pitchFamily="34" charset="0"/>
                <a:ea typeface="Calibri" panose="020F0502020204030204" pitchFamily="34" charset="0"/>
                <a:cs typeface="Calibri" panose="020F0502020204030204" pitchFamily="34" charset="0"/>
              </a:rPr>
              <a:t>GREENHOUSE GASES MANAGEMENT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pPr>
            <a:r>
              <a:rPr lang="en-US" sz="1600" dirty="0">
                <a:cs typeface="Calibri" panose="020F0502020204030204" pitchFamily="34" charset="0"/>
              </a:rPr>
              <a:t>Targeting to be a sustainable port for a sustainable environment, Asyaport uses LNG in in-port carriers in Europe and Türkiye for the first time so that the carbon release dropped by 1,230 tons a year.  Diesel-powered vehicles release 253 kg CO2 emission for 1000 kWh energy while LNG-powered vehicles release 185 kg CO2 emission. </a:t>
            </a:r>
          </a:p>
          <a:p>
            <a:pPr marL="0" marR="0" algn="just">
              <a:lnSpc>
                <a:spcPct val="115000"/>
              </a:lnSpc>
              <a:spcBef>
                <a:spcPts val="0"/>
              </a:spcBef>
              <a:spcAft>
                <a:spcPts val="0"/>
              </a:spcAft>
            </a:pPr>
            <a:endParaRPr lang="en-US" sz="1600" dirty="0">
              <a:effectLst/>
              <a:ea typeface="Calibri" panose="020F0502020204030204" pitchFamily="34" charset="0"/>
              <a:cs typeface="Calibri" panose="020F0502020204030204" pitchFamily="34" charset="0"/>
            </a:endParaRPr>
          </a:p>
          <a:p>
            <a:pPr marL="0" marR="0" algn="just">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12" name="Chart 11">
            <a:extLst>
              <a:ext uri="{FF2B5EF4-FFF2-40B4-BE49-F238E27FC236}">
                <a16:creationId xmlns:a16="http://schemas.microsoft.com/office/drawing/2014/main" id="{79FB7ED4-D075-49E7-8D8A-198425461668}"/>
              </a:ext>
            </a:extLst>
          </p:cNvPr>
          <p:cNvGraphicFramePr>
            <a:graphicFrameLocks/>
          </p:cNvGraphicFramePr>
          <p:nvPr>
            <p:extLst>
              <p:ext uri="{D42A27DB-BD31-4B8C-83A1-F6EECF244321}">
                <p14:modId xmlns:p14="http://schemas.microsoft.com/office/powerpoint/2010/main" val="856156713"/>
              </p:ext>
            </p:extLst>
          </p:nvPr>
        </p:nvGraphicFramePr>
        <p:xfrm>
          <a:off x="2266122" y="2862485"/>
          <a:ext cx="7301948" cy="3345076"/>
        </p:xfrm>
        <a:graphic>
          <a:graphicData uri="http://schemas.openxmlformats.org/drawingml/2006/chart">
            <c:chart xmlns:c="http://schemas.openxmlformats.org/drawingml/2006/chart" xmlns:r="http://schemas.openxmlformats.org/officeDocument/2006/relationships" r:id="rId4"/>
          </a:graphicData>
        </a:graphic>
      </p:graphicFrame>
      <p:sp>
        <p:nvSpPr>
          <p:cNvPr id="8" name="Rectangle 7">
            <a:extLst>
              <a:ext uri="{FF2B5EF4-FFF2-40B4-BE49-F238E27FC236}">
                <a16:creationId xmlns:a16="http://schemas.microsoft.com/office/drawing/2014/main" id="{C29EC534-D9A5-3825-4FC5-AC52581FE8E8}"/>
              </a:ext>
            </a:extLst>
          </p:cNvPr>
          <p:cNvSpPr/>
          <p:nvPr/>
        </p:nvSpPr>
        <p:spPr>
          <a:xfrm>
            <a:off x="1614961" y="450598"/>
            <a:ext cx="10313323" cy="523220"/>
          </a:xfrm>
          <a:prstGeom prst="rect">
            <a:avLst/>
          </a:prstGeom>
        </p:spPr>
        <p:txBody>
          <a:bodyPr wrap="square">
            <a:spAutoFit/>
          </a:bodyPr>
          <a:lstStyle/>
          <a:p>
            <a:r>
              <a:rPr lang="en-US" sz="1400" b="1" dirty="0"/>
              <a:t>ENVIRONMENTAL REPORT 2022 </a:t>
            </a:r>
            <a:endParaRPr lang="en-GB" sz="1400" b="1" dirty="0"/>
          </a:p>
          <a:p>
            <a:endParaRPr lang="en-US" sz="1400" b="1" dirty="0"/>
          </a:p>
        </p:txBody>
      </p:sp>
    </p:spTree>
    <p:extLst>
      <p:ext uri="{BB962C8B-B14F-4D97-AF65-F5344CB8AC3E}">
        <p14:creationId xmlns:p14="http://schemas.microsoft.com/office/powerpoint/2010/main" val="1981250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9122883" y="6372272"/>
            <a:ext cx="2743200" cy="365125"/>
          </a:xfrm>
        </p:spPr>
        <p:txBody>
          <a:bodyPr/>
          <a:lstStyle/>
          <a:p>
            <a:fld id="{4F3D2373-CFE7-4D18-8C4A-457196F6D0B6}" type="slidenum">
              <a:rPr lang="tr-TR" smtClean="0"/>
              <a:t>25</a:t>
            </a:fld>
            <a:endParaRPr lang="tr-TR"/>
          </a:p>
        </p:txBody>
      </p:sp>
      <p:grpSp>
        <p:nvGrpSpPr>
          <p:cNvPr id="2" name="Group 1"/>
          <p:cNvGrpSpPr/>
          <p:nvPr/>
        </p:nvGrpSpPr>
        <p:grpSpPr>
          <a:xfrm>
            <a:off x="125699" y="11915"/>
            <a:ext cx="11740384" cy="6362903"/>
            <a:chOff x="55749" y="55755"/>
            <a:chExt cx="11740384" cy="6362903"/>
          </a:xfrm>
        </p:grpSpPr>
        <p:pic>
          <p:nvPicPr>
            <p:cNvPr id="1026" name="Picture 2" descr="C:\Users\ssancaktar\Documents\Projects\Web Site\AsyaPortLogo-0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749" y="55755"/>
              <a:ext cx="1811698" cy="1282390"/>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Connector 6"/>
            <p:cNvCxnSpPr/>
            <p:nvPr/>
          </p:nvCxnSpPr>
          <p:spPr>
            <a:xfrm>
              <a:off x="522253" y="1170886"/>
              <a:ext cx="11273880"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522253" y="6418658"/>
              <a:ext cx="11273880"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grpSp>
      <p:sp>
        <p:nvSpPr>
          <p:cNvPr id="6" name="TextBox 5"/>
          <p:cNvSpPr txBox="1"/>
          <p:nvPr/>
        </p:nvSpPr>
        <p:spPr>
          <a:xfrm>
            <a:off x="1310533" y="1236701"/>
            <a:ext cx="10295314" cy="4358373"/>
          </a:xfrm>
          <a:prstGeom prst="rect">
            <a:avLst/>
          </a:prstGeom>
          <a:noFill/>
        </p:spPr>
        <p:txBody>
          <a:bodyPr wrap="square" rtlCol="0">
            <a:spAutoFit/>
          </a:bodyPr>
          <a:lstStyle/>
          <a:p>
            <a:pPr marL="0" marR="0" algn="just">
              <a:lnSpc>
                <a:spcPct val="115000"/>
              </a:lnSpc>
              <a:spcBef>
                <a:spcPts val="0"/>
              </a:spcBef>
              <a:spcAft>
                <a:spcPts val="0"/>
              </a:spcAft>
            </a:pPr>
            <a:r>
              <a:rPr lang="en-US" sz="1800" b="1" dirty="0">
                <a:effectLst/>
                <a:latin typeface="Calibri" panose="020F0502020204030204" pitchFamily="34" charset="0"/>
                <a:ea typeface="Calibri" panose="020F0502020204030204" pitchFamily="34" charset="0"/>
                <a:cs typeface="Calibri" panose="020F0502020204030204" pitchFamily="34" charset="0"/>
              </a:rPr>
              <a:t>GREENHOUSE GASES MANAGEMENT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15000"/>
              </a:lnSpc>
              <a:spcBef>
                <a:spcPts val="0"/>
              </a:spcBef>
              <a:spcAft>
                <a:spcPts val="0"/>
              </a:spcAft>
            </a:pPr>
            <a:r>
              <a:rPr lang="en-US" sz="1600" dirty="0">
                <a:effectLst/>
                <a:ea typeface="Calibri" panose="020F0502020204030204" pitchFamily="34" charset="0"/>
                <a:cs typeface="Calibri" panose="020F0502020204030204" pitchFamily="34" charset="0"/>
              </a:rPr>
              <a:t>ASYAPORT provides the calculation of greenhouse gas emissions under its operational control in relation to the activities it carries out and carries out Greenhouse Gas Management.</a:t>
            </a:r>
          </a:p>
          <a:p>
            <a:pPr marL="0" marR="0" algn="just">
              <a:lnSpc>
                <a:spcPct val="115000"/>
              </a:lnSpc>
              <a:spcBef>
                <a:spcPts val="0"/>
              </a:spcBef>
              <a:spcAft>
                <a:spcPts val="0"/>
              </a:spcAft>
            </a:pPr>
            <a:endParaRPr lang="en-US" sz="1600" dirty="0">
              <a:effectLst/>
              <a:ea typeface="Calibri" panose="020F0502020204030204" pitchFamily="34" charset="0"/>
              <a:cs typeface="Calibri" panose="020F0502020204030204" pitchFamily="34" charset="0"/>
            </a:endParaRPr>
          </a:p>
          <a:p>
            <a:pPr marL="0" marR="0" algn="just">
              <a:lnSpc>
                <a:spcPct val="115000"/>
              </a:lnSpc>
              <a:spcBef>
                <a:spcPts val="0"/>
              </a:spcBef>
              <a:spcAft>
                <a:spcPts val="0"/>
              </a:spcAft>
            </a:pPr>
            <a:r>
              <a:rPr lang="en-US" sz="1600" dirty="0">
                <a:effectLst/>
                <a:ea typeface="Calibri" panose="020F0502020204030204" pitchFamily="34" charset="0"/>
                <a:cs typeface="Calibri" panose="020F0502020204030204" pitchFamily="34" charset="0"/>
              </a:rPr>
              <a:t>As ASYAPORT is a growing and developing business, energy consumption will increase. The important thing is to minimize greenhouse gas emissions while consuming energy. Solar energy panels, LED lighting, LNG usage in ASYAPORT are concrete investments made for greenhouse gas emission reduction.</a:t>
            </a:r>
            <a:r>
              <a:rPr lang="en-US" sz="1600" dirty="0">
                <a:latin typeface="Calibri" panose="020F0502020204030204" pitchFamily="34" charset="0"/>
                <a:ea typeface="Calibri" panose="020F0502020204030204" pitchFamily="34" charset="0"/>
                <a:cs typeface="Times New Roman" panose="02020603050405020304" pitchFamily="18" charset="0"/>
              </a:rPr>
              <a:t> </a:t>
            </a:r>
          </a:p>
          <a:p>
            <a:pPr marL="0" marR="0" algn="just">
              <a:lnSpc>
                <a:spcPct val="115000"/>
              </a:lnSpc>
              <a:spcBef>
                <a:spcPts val="0"/>
              </a:spcBef>
              <a:spcAft>
                <a:spcPts val="0"/>
              </a:spcAft>
            </a:pP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15000"/>
              </a:lnSpc>
              <a:spcBef>
                <a:spcPts val="0"/>
              </a:spcBef>
              <a:spcAft>
                <a:spcPts val="0"/>
              </a:spcAft>
            </a:pPr>
            <a:r>
              <a:rPr lang="en-US" sz="1600" dirty="0">
                <a:latin typeface="Calibri" panose="020F0502020204030204" pitchFamily="34" charset="0"/>
                <a:ea typeface="Calibri" panose="020F0502020204030204" pitchFamily="34" charset="0"/>
                <a:cs typeface="Times New Roman" panose="02020603050405020304" pitchFamily="18" charset="0"/>
              </a:rPr>
              <a:t>QSI has verified the green house gas statement report of the organize in for the above mentioned verification period has been prepared in according to the TS EN ISO 14064-1 requirements , according to the TS EN ISO 14064-3 standard</a:t>
            </a:r>
          </a:p>
          <a:p>
            <a:pPr marL="285750" marR="0" indent="-285750" algn="just">
              <a:lnSpc>
                <a:spcPct val="115000"/>
              </a:lnSpc>
              <a:spcBef>
                <a:spcPts val="0"/>
              </a:spcBef>
              <a:spcAft>
                <a:spcPts val="0"/>
              </a:spcAft>
              <a:buFont typeface="Arial" panose="020B0604020202020204" pitchFamily="34" charset="0"/>
              <a:buChar char="•"/>
            </a:pPr>
            <a:r>
              <a:rPr lang="en-US" sz="1600" dirty="0">
                <a:latin typeface="Calibri" panose="020F0502020204030204" pitchFamily="34" charset="0"/>
                <a:ea typeface="Calibri" panose="020F0502020204030204" pitchFamily="34" charset="0"/>
                <a:cs typeface="Times New Roman" panose="02020603050405020304" pitchFamily="18" charset="0"/>
              </a:rPr>
              <a:t> Verification explanation -1 :Greenhouse gas statement has been prepared in accordance </a:t>
            </a:r>
            <a:r>
              <a:rPr lang="en-US" sz="1600" dirty="0" err="1">
                <a:latin typeface="Calibri" panose="020F0502020204030204" pitchFamily="34" charset="0"/>
                <a:ea typeface="Calibri" panose="020F0502020204030204" pitchFamily="34" charset="0"/>
                <a:cs typeface="Times New Roman" panose="02020603050405020304" pitchFamily="18" charset="0"/>
              </a:rPr>
              <a:t>eith</a:t>
            </a:r>
            <a:r>
              <a:rPr lang="en-US" sz="1600" dirty="0">
                <a:latin typeface="Calibri" panose="020F0502020204030204" pitchFamily="34" charset="0"/>
                <a:ea typeface="Calibri" panose="020F0502020204030204" pitchFamily="34" charset="0"/>
                <a:cs typeface="Times New Roman" panose="02020603050405020304" pitchFamily="18" charset="0"/>
              </a:rPr>
              <a:t> the requirements of TS EN ISO 1464-1:2006  </a:t>
            </a:r>
          </a:p>
          <a:p>
            <a:pPr marL="285750" marR="0" indent="-285750" algn="just">
              <a:lnSpc>
                <a:spcPct val="115000"/>
              </a:lnSpc>
              <a:spcBef>
                <a:spcPts val="0"/>
              </a:spcBef>
              <a:spcAft>
                <a:spcPts val="0"/>
              </a:spcAft>
              <a:buFont typeface="Arial" panose="020B0604020202020204" pitchFamily="34" charset="0"/>
              <a:buChar char="•"/>
            </a:pPr>
            <a:r>
              <a:rPr lang="en-US" sz="1600" dirty="0">
                <a:effectLst/>
                <a:latin typeface="Calibri" panose="020F0502020204030204" pitchFamily="34" charset="0"/>
                <a:ea typeface="Calibri" panose="020F0502020204030204" pitchFamily="34" charset="0"/>
                <a:cs typeface="Times New Roman" panose="02020603050405020304" pitchFamily="18" charset="0"/>
              </a:rPr>
              <a:t>Verification statement</a:t>
            </a:r>
            <a:r>
              <a:rPr lang="en-US" sz="1600" dirty="0">
                <a:latin typeface="Calibri" panose="020F0502020204030204" pitchFamily="34" charset="0"/>
                <a:ea typeface="Calibri" panose="020F0502020204030204" pitchFamily="34" charset="0"/>
                <a:cs typeface="Times New Roman" panose="02020603050405020304" pitchFamily="18" charset="0"/>
              </a:rPr>
              <a:t>-2 : Direct and indirect emissions  verified as 15088,83 (15089) </a:t>
            </a:r>
            <a:r>
              <a:rPr lang="en-US" sz="1600" dirty="0" err="1">
                <a:latin typeface="Calibri" panose="020F0502020204030204" pitchFamily="34" charset="0"/>
                <a:ea typeface="Calibri" panose="020F0502020204030204" pitchFamily="34" charset="0"/>
                <a:cs typeface="Times New Roman" panose="02020603050405020304" pitchFamily="18" charset="0"/>
              </a:rPr>
              <a:t>tonnes</a:t>
            </a:r>
            <a:r>
              <a:rPr lang="en-US" sz="1600" dirty="0">
                <a:latin typeface="Calibri" panose="020F0502020204030204" pitchFamily="34" charset="0"/>
                <a:ea typeface="Calibri" panose="020F0502020204030204" pitchFamily="34" charset="0"/>
                <a:cs typeface="Times New Roman" panose="02020603050405020304" pitchFamily="18" charset="0"/>
              </a:rPr>
              <a:t>  CO2eq </a:t>
            </a:r>
          </a:p>
          <a:p>
            <a:pPr marL="285750" marR="0" indent="-285750" algn="just">
              <a:lnSpc>
                <a:spcPct val="115000"/>
              </a:lnSpc>
              <a:spcBef>
                <a:spcPts val="0"/>
              </a:spcBef>
              <a:spcAft>
                <a:spcPts val="0"/>
              </a:spcAft>
              <a:buFont typeface="Wingdings" panose="05000000000000000000" pitchFamily="2" charset="2"/>
              <a:buChar char="ü"/>
            </a:pPr>
            <a:r>
              <a:rPr lang="en-US" sz="1600" dirty="0">
                <a:latin typeface="Calibri" panose="020F0502020204030204" pitchFamily="34" charset="0"/>
                <a:ea typeface="Calibri" panose="020F0502020204030204" pitchFamily="34" charset="0"/>
                <a:cs typeface="Times New Roman" panose="02020603050405020304" pitchFamily="18" charset="0"/>
              </a:rPr>
              <a:t> Scope 1 emissions                 </a:t>
            </a:r>
            <a:r>
              <a:rPr lang="en-US" sz="1600" b="1" dirty="0">
                <a:latin typeface="Calibri" panose="020F0502020204030204" pitchFamily="34" charset="0"/>
                <a:ea typeface="Calibri" panose="020F0502020204030204" pitchFamily="34" charset="0"/>
                <a:cs typeface="Times New Roman" panose="02020603050405020304" pitchFamily="18" charset="0"/>
              </a:rPr>
              <a:t>6864,81 CO2eq</a:t>
            </a:r>
          </a:p>
          <a:p>
            <a:pPr marL="285750" marR="0" indent="-285750" algn="just">
              <a:lnSpc>
                <a:spcPct val="115000"/>
              </a:lnSpc>
              <a:spcBef>
                <a:spcPts val="0"/>
              </a:spcBef>
              <a:spcAft>
                <a:spcPts val="0"/>
              </a:spcAft>
              <a:buFont typeface="Wingdings" panose="05000000000000000000" pitchFamily="2" charset="2"/>
              <a:buChar char="ü"/>
            </a:pPr>
            <a:r>
              <a:rPr lang="en-US" sz="1600" dirty="0">
                <a:latin typeface="Calibri" panose="020F0502020204030204" pitchFamily="34" charset="0"/>
                <a:ea typeface="Calibri" panose="020F0502020204030204" pitchFamily="34" charset="0"/>
                <a:cs typeface="Times New Roman" panose="02020603050405020304" pitchFamily="18" charset="0"/>
              </a:rPr>
              <a:t>Scope 2 emissions                  </a:t>
            </a:r>
            <a:r>
              <a:rPr lang="en-US" sz="1600" b="1" dirty="0">
                <a:latin typeface="Calibri" panose="020F0502020204030204" pitchFamily="34" charset="0"/>
                <a:ea typeface="Calibri" panose="020F0502020204030204" pitchFamily="34" charset="0"/>
                <a:cs typeface="Times New Roman" panose="02020603050405020304" pitchFamily="18" charset="0"/>
              </a:rPr>
              <a:t>8224,02 CO2eq  </a:t>
            </a:r>
            <a:r>
              <a:rPr lang="en-US" sz="1600" dirty="0">
                <a:latin typeface="Calibri" panose="020F0502020204030204" pitchFamily="34" charset="0"/>
                <a:ea typeface="Calibri" panose="020F0502020204030204" pitchFamily="34" charset="0"/>
                <a:cs typeface="Times New Roman" panose="02020603050405020304" pitchFamily="18" charset="0"/>
              </a:rPr>
              <a:t>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Rectangle 7">
            <a:extLst>
              <a:ext uri="{FF2B5EF4-FFF2-40B4-BE49-F238E27FC236}">
                <a16:creationId xmlns:a16="http://schemas.microsoft.com/office/drawing/2014/main" id="{158E722D-A6BD-E2BF-BB0D-229E5E2E6FD0}"/>
              </a:ext>
            </a:extLst>
          </p:cNvPr>
          <p:cNvSpPr/>
          <p:nvPr/>
        </p:nvSpPr>
        <p:spPr>
          <a:xfrm>
            <a:off x="1552760" y="603826"/>
            <a:ext cx="10313323" cy="523220"/>
          </a:xfrm>
          <a:prstGeom prst="rect">
            <a:avLst/>
          </a:prstGeom>
        </p:spPr>
        <p:txBody>
          <a:bodyPr wrap="square">
            <a:spAutoFit/>
          </a:bodyPr>
          <a:lstStyle/>
          <a:p>
            <a:r>
              <a:rPr lang="en-US" sz="1400" b="1" dirty="0"/>
              <a:t>ENVIRONMENTAL REPORT 2022 </a:t>
            </a:r>
            <a:endParaRPr lang="en-GB" sz="1400" b="1" dirty="0"/>
          </a:p>
          <a:p>
            <a:endParaRPr lang="en-US" sz="1400" b="1" dirty="0"/>
          </a:p>
        </p:txBody>
      </p:sp>
    </p:spTree>
    <p:extLst>
      <p:ext uri="{BB962C8B-B14F-4D97-AF65-F5344CB8AC3E}">
        <p14:creationId xmlns:p14="http://schemas.microsoft.com/office/powerpoint/2010/main" val="2830524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9122883" y="6372272"/>
            <a:ext cx="2743200" cy="365125"/>
          </a:xfrm>
        </p:spPr>
        <p:txBody>
          <a:bodyPr/>
          <a:lstStyle/>
          <a:p>
            <a:fld id="{4F3D2373-CFE7-4D18-8C4A-457196F6D0B6}" type="slidenum">
              <a:rPr lang="tr-TR" smtClean="0"/>
              <a:t>26</a:t>
            </a:fld>
            <a:endParaRPr lang="tr-TR"/>
          </a:p>
        </p:txBody>
      </p:sp>
      <p:grpSp>
        <p:nvGrpSpPr>
          <p:cNvPr id="2" name="Group 1"/>
          <p:cNvGrpSpPr/>
          <p:nvPr/>
        </p:nvGrpSpPr>
        <p:grpSpPr>
          <a:xfrm>
            <a:off x="125699" y="11915"/>
            <a:ext cx="11740384" cy="6362903"/>
            <a:chOff x="55749" y="55755"/>
            <a:chExt cx="11740384" cy="6362903"/>
          </a:xfrm>
        </p:grpSpPr>
        <p:pic>
          <p:nvPicPr>
            <p:cNvPr id="1026" name="Picture 2" descr="C:\Users\ssancaktar\Documents\Projects\Web Site\AsyaPortLogo-0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749" y="55755"/>
              <a:ext cx="1811698" cy="1282390"/>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Connector 6"/>
            <p:cNvCxnSpPr/>
            <p:nvPr/>
          </p:nvCxnSpPr>
          <p:spPr>
            <a:xfrm>
              <a:off x="522253" y="1170886"/>
              <a:ext cx="11273880"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522253" y="6418658"/>
              <a:ext cx="11273880"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grpSp>
      <p:sp>
        <p:nvSpPr>
          <p:cNvPr id="6" name="TextBox 5"/>
          <p:cNvSpPr txBox="1"/>
          <p:nvPr/>
        </p:nvSpPr>
        <p:spPr>
          <a:xfrm>
            <a:off x="1310533" y="1236701"/>
            <a:ext cx="10295314" cy="1833322"/>
          </a:xfrm>
          <a:prstGeom prst="rect">
            <a:avLst/>
          </a:prstGeom>
          <a:noFill/>
        </p:spPr>
        <p:txBody>
          <a:bodyPr wrap="square" rtlCol="0">
            <a:spAutoFit/>
          </a:bodyPr>
          <a:lstStyle/>
          <a:p>
            <a:pPr marL="0" marR="0" indent="0" algn="just">
              <a:lnSpc>
                <a:spcPct val="115000"/>
              </a:lnSpc>
              <a:spcBef>
                <a:spcPts val="280"/>
              </a:spcBef>
              <a:spcAft>
                <a:spcPts val="0"/>
              </a:spcAft>
              <a:tabLst>
                <a:tab pos="788035" algn="l"/>
              </a:tabLst>
            </a:pPr>
            <a:r>
              <a:rPr lang="en-US" sz="1800" b="1" kern="0" dirty="0">
                <a:effectLst/>
                <a:latin typeface="Calibri" panose="020F0502020204030204" pitchFamily="34" charset="0"/>
                <a:ea typeface="Calibri" panose="020F0502020204030204" pitchFamily="34" charset="0"/>
                <a:cs typeface="Calibri" panose="020F0502020204030204" pitchFamily="34" charset="0"/>
              </a:rPr>
              <a:t>NOISE</a:t>
            </a:r>
            <a:r>
              <a:rPr lang="en-US" sz="1800" b="1" kern="0" spc="-5" dirty="0">
                <a:effectLst/>
                <a:latin typeface="Calibri" panose="020F0502020204030204" pitchFamily="34" charset="0"/>
                <a:ea typeface="Calibri" panose="020F0502020204030204" pitchFamily="34" charset="0"/>
                <a:cs typeface="Calibri" panose="020F0502020204030204" pitchFamily="34" charset="0"/>
              </a:rPr>
              <a:t> </a:t>
            </a:r>
            <a:r>
              <a:rPr lang="en-US" sz="1800" b="1" kern="0" dirty="0">
                <a:effectLst/>
                <a:latin typeface="Calibri" panose="020F0502020204030204" pitchFamily="34" charset="0"/>
                <a:ea typeface="Calibri" panose="020F0502020204030204" pitchFamily="34" charset="0"/>
                <a:cs typeface="Calibri" panose="020F0502020204030204" pitchFamily="34" charset="0"/>
              </a:rPr>
              <a:t>MANAGEMENT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15000"/>
              </a:lnSpc>
              <a:spcBef>
                <a:spcPts val="110"/>
              </a:spcBef>
              <a:spcAft>
                <a:spcPts val="0"/>
              </a:spcAft>
            </a:pPr>
            <a:r>
              <a:rPr lang="en-US" sz="1600" dirty="0" err="1">
                <a:effectLst/>
                <a:latin typeface="Calibri" panose="020F0502020204030204" pitchFamily="34" charset="0"/>
                <a:ea typeface="Calibri" panose="020F0502020204030204" pitchFamily="34" charset="0"/>
                <a:cs typeface="Calibri" panose="020F0502020204030204" pitchFamily="34" charset="0"/>
              </a:rPr>
              <a:t>ASYAPORTis</a:t>
            </a:r>
            <a:r>
              <a:rPr lang="en-US" sz="1600" spc="65" dirty="0">
                <a:effectLst/>
                <a:latin typeface="Calibri" panose="020F0502020204030204" pitchFamily="34" charset="0"/>
                <a:ea typeface="Calibri" panose="020F0502020204030204" pitchFamily="34" charset="0"/>
                <a:cs typeface="Calibri" panose="020F0502020204030204" pitchFamily="34" charset="0"/>
              </a:rPr>
              <a:t> </a:t>
            </a:r>
            <a:r>
              <a:rPr lang="en-US" sz="1600" dirty="0">
                <a:effectLst/>
                <a:latin typeface="Calibri" panose="020F0502020204030204" pitchFamily="34" charset="0"/>
                <a:ea typeface="Calibri" panose="020F0502020204030204" pitchFamily="34" charset="0"/>
                <a:cs typeface="Calibri" panose="020F0502020204030204" pitchFamily="34" charset="0"/>
              </a:rPr>
              <a:t>founded</a:t>
            </a:r>
            <a:r>
              <a:rPr lang="en-US" sz="1600" spc="60" dirty="0">
                <a:effectLst/>
                <a:latin typeface="Calibri" panose="020F0502020204030204" pitchFamily="34" charset="0"/>
                <a:ea typeface="Calibri" panose="020F0502020204030204" pitchFamily="34" charset="0"/>
                <a:cs typeface="Calibri" panose="020F0502020204030204" pitchFamily="34" charset="0"/>
              </a:rPr>
              <a:t> </a:t>
            </a:r>
            <a:r>
              <a:rPr lang="en-US" sz="1600" dirty="0">
                <a:effectLst/>
                <a:latin typeface="Calibri" panose="020F0502020204030204" pitchFamily="34" charset="0"/>
                <a:ea typeface="Calibri" panose="020F0502020204030204" pitchFamily="34" charset="0"/>
                <a:cs typeface="Calibri" panose="020F0502020204030204" pitchFamily="34" charset="0"/>
              </a:rPr>
              <a:t>500</a:t>
            </a:r>
            <a:r>
              <a:rPr lang="en-US" sz="1600" spc="55" dirty="0">
                <a:effectLst/>
                <a:latin typeface="Calibri" panose="020F0502020204030204" pitchFamily="34" charset="0"/>
                <a:ea typeface="Calibri" panose="020F0502020204030204" pitchFamily="34" charset="0"/>
                <a:cs typeface="Calibri" panose="020F0502020204030204" pitchFamily="34" charset="0"/>
              </a:rPr>
              <a:t> </a:t>
            </a:r>
            <a:r>
              <a:rPr lang="en-US" sz="1600" dirty="0">
                <a:effectLst/>
                <a:latin typeface="Calibri" panose="020F0502020204030204" pitchFamily="34" charset="0"/>
                <a:ea typeface="Calibri" panose="020F0502020204030204" pitchFamily="34" charset="0"/>
                <a:cs typeface="Calibri" panose="020F0502020204030204" pitchFamily="34" charset="0"/>
              </a:rPr>
              <a:t>m</a:t>
            </a:r>
            <a:r>
              <a:rPr lang="en-US" sz="1600" spc="65" dirty="0">
                <a:effectLst/>
                <a:latin typeface="Calibri" panose="020F0502020204030204" pitchFamily="34" charset="0"/>
                <a:ea typeface="Calibri" panose="020F0502020204030204" pitchFamily="34" charset="0"/>
                <a:cs typeface="Calibri" panose="020F0502020204030204" pitchFamily="34" charset="0"/>
              </a:rPr>
              <a:t> </a:t>
            </a:r>
            <a:r>
              <a:rPr lang="en-US" sz="1600" dirty="0">
                <a:effectLst/>
                <a:latin typeface="Calibri" panose="020F0502020204030204" pitchFamily="34" charset="0"/>
                <a:ea typeface="Calibri" panose="020F0502020204030204" pitchFamily="34" charset="0"/>
                <a:cs typeface="Calibri" panose="020F0502020204030204" pitchFamily="34" charset="0"/>
              </a:rPr>
              <a:t>far</a:t>
            </a:r>
            <a:r>
              <a:rPr lang="en-US" sz="1600" spc="50" dirty="0">
                <a:effectLst/>
                <a:latin typeface="Calibri" panose="020F0502020204030204" pitchFamily="34" charset="0"/>
                <a:ea typeface="Calibri" panose="020F0502020204030204" pitchFamily="34" charset="0"/>
                <a:cs typeface="Calibri" panose="020F0502020204030204" pitchFamily="34" charset="0"/>
              </a:rPr>
              <a:t> </a:t>
            </a:r>
            <a:r>
              <a:rPr lang="en-US" sz="1600" dirty="0">
                <a:effectLst/>
                <a:latin typeface="Calibri" panose="020F0502020204030204" pitchFamily="34" charset="0"/>
                <a:ea typeface="Calibri" panose="020F0502020204030204" pitchFamily="34" charset="0"/>
                <a:cs typeface="Calibri" panose="020F0502020204030204" pitchFamily="34" charset="0"/>
              </a:rPr>
              <a:t>from</a:t>
            </a:r>
            <a:r>
              <a:rPr lang="en-US" sz="1600" spc="55" dirty="0">
                <a:effectLst/>
                <a:latin typeface="Calibri" panose="020F0502020204030204" pitchFamily="34" charset="0"/>
                <a:ea typeface="Calibri" panose="020F0502020204030204" pitchFamily="34" charset="0"/>
                <a:cs typeface="Calibri" panose="020F0502020204030204" pitchFamily="34" charset="0"/>
              </a:rPr>
              <a:t> </a:t>
            </a:r>
            <a:r>
              <a:rPr lang="en-US" sz="1600" dirty="0">
                <a:effectLst/>
                <a:latin typeface="Calibri" panose="020F0502020204030204" pitchFamily="34" charset="0"/>
                <a:ea typeface="Calibri" panose="020F0502020204030204" pitchFamily="34" charset="0"/>
                <a:cs typeface="Calibri" panose="020F0502020204030204" pitchFamily="34" charset="0"/>
              </a:rPr>
              <a:t>the</a:t>
            </a:r>
            <a:r>
              <a:rPr lang="en-US" sz="1600" spc="55" dirty="0">
                <a:effectLst/>
                <a:latin typeface="Calibri" panose="020F0502020204030204" pitchFamily="34" charset="0"/>
                <a:ea typeface="Calibri" panose="020F0502020204030204" pitchFamily="34" charset="0"/>
                <a:cs typeface="Calibri" panose="020F0502020204030204" pitchFamily="34" charset="0"/>
              </a:rPr>
              <a:t> </a:t>
            </a:r>
            <a:r>
              <a:rPr lang="en-US" sz="1600" dirty="0">
                <a:effectLst/>
                <a:latin typeface="Calibri" panose="020F0502020204030204" pitchFamily="34" charset="0"/>
                <a:ea typeface="Calibri" panose="020F0502020204030204" pitchFamily="34" charset="0"/>
                <a:cs typeface="Calibri" panose="020F0502020204030204" pitchFamily="34" charset="0"/>
              </a:rPr>
              <a:t>settlement</a:t>
            </a:r>
            <a:r>
              <a:rPr lang="en-US" sz="1600" spc="65" dirty="0">
                <a:effectLst/>
                <a:latin typeface="Calibri" panose="020F0502020204030204" pitchFamily="34" charset="0"/>
                <a:ea typeface="Calibri" panose="020F0502020204030204" pitchFamily="34" charset="0"/>
                <a:cs typeface="Calibri" panose="020F0502020204030204" pitchFamily="34" charset="0"/>
              </a:rPr>
              <a:t> </a:t>
            </a:r>
            <a:r>
              <a:rPr lang="en-US" sz="1600" dirty="0">
                <a:effectLst/>
                <a:latin typeface="Calibri" panose="020F0502020204030204" pitchFamily="34" charset="0"/>
                <a:ea typeface="Calibri" panose="020F0502020204030204" pitchFamily="34" charset="0"/>
                <a:cs typeface="Calibri" panose="020F0502020204030204" pitchFamily="34" charset="0"/>
              </a:rPr>
              <a:t>place.</a:t>
            </a:r>
            <a:r>
              <a:rPr lang="en-US" sz="1600" spc="65" dirty="0">
                <a:effectLst/>
                <a:latin typeface="Calibri" panose="020F0502020204030204" pitchFamily="34" charset="0"/>
                <a:ea typeface="Calibri" panose="020F0502020204030204" pitchFamily="34" charset="0"/>
                <a:cs typeface="Calibri" panose="020F0502020204030204" pitchFamily="34" charset="0"/>
              </a:rPr>
              <a:t> </a:t>
            </a:r>
            <a:r>
              <a:rPr lang="en-US" sz="1600" dirty="0">
                <a:effectLst/>
                <a:latin typeface="Calibri" panose="020F0502020204030204" pitchFamily="34" charset="0"/>
                <a:ea typeface="Calibri" panose="020F0502020204030204" pitchFamily="34" charset="0"/>
                <a:cs typeface="Calibri" panose="020F0502020204030204" pitchFamily="34" charset="0"/>
              </a:rPr>
              <a:t>Facilities</a:t>
            </a:r>
            <a:r>
              <a:rPr lang="en-US" sz="1600" spc="50" dirty="0">
                <a:effectLst/>
                <a:latin typeface="Calibri" panose="020F0502020204030204" pitchFamily="34" charset="0"/>
                <a:ea typeface="Calibri" panose="020F0502020204030204" pitchFamily="34" charset="0"/>
                <a:cs typeface="Calibri" panose="020F0502020204030204" pitchFamily="34" charset="0"/>
              </a:rPr>
              <a:t> </a:t>
            </a:r>
            <a:r>
              <a:rPr lang="en-US" sz="1600" dirty="0">
                <a:effectLst/>
                <a:latin typeface="Calibri" panose="020F0502020204030204" pitchFamily="34" charset="0"/>
                <a:ea typeface="Calibri" panose="020F0502020204030204" pitchFamily="34" charset="0"/>
                <a:cs typeface="Calibri" panose="020F0502020204030204" pitchFamily="34" charset="0"/>
              </a:rPr>
              <a:t>that</a:t>
            </a:r>
            <a:r>
              <a:rPr lang="en-US" sz="1600" spc="65" dirty="0">
                <a:effectLst/>
                <a:latin typeface="Calibri" panose="020F0502020204030204" pitchFamily="34" charset="0"/>
                <a:ea typeface="Calibri" panose="020F0502020204030204" pitchFamily="34" charset="0"/>
                <a:cs typeface="Calibri" panose="020F0502020204030204" pitchFamily="34" charset="0"/>
              </a:rPr>
              <a:t> </a:t>
            </a:r>
            <a:r>
              <a:rPr lang="en-US" sz="1600" dirty="0">
                <a:effectLst/>
                <a:latin typeface="Calibri" panose="020F0502020204030204" pitchFamily="34" charset="0"/>
                <a:ea typeface="Calibri" panose="020F0502020204030204" pitchFamily="34" charset="0"/>
                <a:cs typeface="Calibri" panose="020F0502020204030204" pitchFamily="34" charset="0"/>
              </a:rPr>
              <a:t>founded</a:t>
            </a:r>
            <a:r>
              <a:rPr lang="en-US" sz="1600" spc="50" dirty="0">
                <a:effectLst/>
                <a:latin typeface="Calibri" panose="020F0502020204030204" pitchFamily="34" charset="0"/>
                <a:ea typeface="Calibri" panose="020F0502020204030204" pitchFamily="34" charset="0"/>
                <a:cs typeface="Calibri" panose="020F0502020204030204" pitchFamily="34" charset="0"/>
              </a:rPr>
              <a:t> </a:t>
            </a:r>
            <a:r>
              <a:rPr lang="en-US" sz="1600" dirty="0">
                <a:effectLst/>
                <a:latin typeface="Calibri" panose="020F0502020204030204" pitchFamily="34" charset="0"/>
                <a:ea typeface="Calibri" panose="020F0502020204030204" pitchFamily="34" charset="0"/>
                <a:cs typeface="Calibri" panose="020F0502020204030204" pitchFamily="34" charset="0"/>
              </a:rPr>
              <a:t>500</a:t>
            </a:r>
            <a:r>
              <a:rPr lang="en-US" sz="1600" spc="45" dirty="0">
                <a:effectLst/>
                <a:latin typeface="Calibri" panose="020F0502020204030204" pitchFamily="34" charset="0"/>
                <a:ea typeface="Calibri" panose="020F0502020204030204" pitchFamily="34" charset="0"/>
                <a:cs typeface="Calibri" panose="020F0502020204030204" pitchFamily="34" charset="0"/>
              </a:rPr>
              <a:t> </a:t>
            </a:r>
            <a:r>
              <a:rPr lang="en-US" sz="1600" dirty="0">
                <a:effectLst/>
                <a:latin typeface="Calibri" panose="020F0502020204030204" pitchFamily="34" charset="0"/>
                <a:ea typeface="Calibri" panose="020F0502020204030204" pitchFamily="34" charset="0"/>
                <a:cs typeface="Calibri" panose="020F0502020204030204" pitchFamily="34" charset="0"/>
              </a:rPr>
              <a:t>m.</a:t>
            </a:r>
            <a:r>
              <a:rPr lang="en-US" sz="1600" spc="60" dirty="0">
                <a:effectLst/>
                <a:latin typeface="Calibri" panose="020F0502020204030204" pitchFamily="34" charset="0"/>
                <a:ea typeface="Calibri" panose="020F0502020204030204" pitchFamily="34" charset="0"/>
                <a:cs typeface="Calibri" panose="020F0502020204030204" pitchFamily="34" charset="0"/>
              </a:rPr>
              <a:t> </a:t>
            </a:r>
            <a:r>
              <a:rPr lang="en-US" sz="1600" dirty="0">
                <a:effectLst/>
                <a:latin typeface="Calibri" panose="020F0502020204030204" pitchFamily="34" charset="0"/>
                <a:ea typeface="Calibri" panose="020F0502020204030204" pitchFamily="34" charset="0"/>
                <a:cs typeface="Calibri" panose="020F0502020204030204" pitchFamily="34" charset="0"/>
              </a:rPr>
              <a:t>far</a:t>
            </a:r>
            <a:r>
              <a:rPr lang="en-US" sz="1600" spc="-5" dirty="0">
                <a:effectLst/>
                <a:latin typeface="Calibri" panose="020F0502020204030204" pitchFamily="34" charset="0"/>
                <a:ea typeface="Calibri" panose="020F0502020204030204" pitchFamily="34" charset="0"/>
                <a:cs typeface="Calibri" panose="020F0502020204030204" pitchFamily="34" charset="0"/>
              </a:rPr>
              <a:t> </a:t>
            </a:r>
            <a:r>
              <a:rPr lang="en-US" sz="1600" dirty="0">
                <a:effectLst/>
                <a:latin typeface="Calibri" panose="020F0502020204030204" pitchFamily="34" charset="0"/>
                <a:ea typeface="Calibri" panose="020F0502020204030204" pitchFamily="34" charset="0"/>
                <a:cs typeface="Calibri" panose="020F0502020204030204" pitchFamily="34" charset="0"/>
              </a:rPr>
              <a:t>from</a:t>
            </a:r>
            <a:r>
              <a:rPr lang="en-US" sz="1600" spc="-35" dirty="0">
                <a:effectLst/>
                <a:latin typeface="Calibri" panose="020F0502020204030204" pitchFamily="34" charset="0"/>
                <a:ea typeface="Calibri" panose="020F0502020204030204" pitchFamily="34" charset="0"/>
                <a:cs typeface="Calibri" panose="020F0502020204030204" pitchFamily="34" charset="0"/>
              </a:rPr>
              <a:t> </a:t>
            </a:r>
            <a:r>
              <a:rPr lang="en-US" sz="1600" dirty="0">
                <a:effectLst/>
                <a:latin typeface="Calibri" panose="020F0502020204030204" pitchFamily="34" charset="0"/>
                <a:ea typeface="Calibri" panose="020F0502020204030204" pitchFamily="34" charset="0"/>
                <a:cs typeface="Calibri" panose="020F0502020204030204" pitchFamily="34" charset="0"/>
              </a:rPr>
              <a:t>the</a:t>
            </a:r>
            <a:r>
              <a:rPr lang="en-US" sz="1600" spc="-30" dirty="0">
                <a:effectLst/>
                <a:latin typeface="Calibri" panose="020F0502020204030204" pitchFamily="34" charset="0"/>
                <a:ea typeface="Calibri" panose="020F0502020204030204" pitchFamily="34" charset="0"/>
                <a:cs typeface="Calibri" panose="020F0502020204030204" pitchFamily="34" charset="0"/>
              </a:rPr>
              <a:t> </a:t>
            </a:r>
            <a:r>
              <a:rPr lang="en-US" sz="1600" dirty="0">
                <a:effectLst/>
                <a:latin typeface="Calibri" panose="020F0502020204030204" pitchFamily="34" charset="0"/>
                <a:ea typeface="Calibri" panose="020F0502020204030204" pitchFamily="34" charset="0"/>
                <a:cs typeface="Calibri" panose="020F0502020204030204" pitchFamily="34" charset="0"/>
              </a:rPr>
              <a:t>settlement</a:t>
            </a:r>
            <a:r>
              <a:rPr lang="en-US" sz="1600" spc="-30" dirty="0">
                <a:effectLst/>
                <a:latin typeface="Calibri" panose="020F0502020204030204" pitchFamily="34" charset="0"/>
                <a:ea typeface="Calibri" panose="020F0502020204030204" pitchFamily="34" charset="0"/>
                <a:cs typeface="Calibri" panose="020F0502020204030204" pitchFamily="34" charset="0"/>
              </a:rPr>
              <a:t> </a:t>
            </a:r>
            <a:r>
              <a:rPr lang="en-US" sz="1600" dirty="0">
                <a:effectLst/>
                <a:latin typeface="Calibri" panose="020F0502020204030204" pitchFamily="34" charset="0"/>
                <a:ea typeface="Calibri" panose="020F0502020204030204" pitchFamily="34" charset="0"/>
                <a:cs typeface="Calibri" panose="020F0502020204030204" pitchFamily="34" charset="0"/>
              </a:rPr>
              <a:t>place</a:t>
            </a:r>
            <a:r>
              <a:rPr lang="en-US" sz="1600" spc="-35" dirty="0">
                <a:effectLst/>
                <a:latin typeface="Calibri" panose="020F0502020204030204" pitchFamily="34" charset="0"/>
                <a:ea typeface="Calibri" panose="020F0502020204030204" pitchFamily="34" charset="0"/>
                <a:cs typeface="Calibri" panose="020F0502020204030204" pitchFamily="34" charset="0"/>
              </a:rPr>
              <a:t> </a:t>
            </a:r>
            <a:r>
              <a:rPr lang="en-US" sz="1600" dirty="0">
                <a:effectLst/>
                <a:latin typeface="Calibri" panose="020F0502020204030204" pitchFamily="34" charset="0"/>
                <a:ea typeface="Calibri" panose="020F0502020204030204" pitchFamily="34" charset="0"/>
                <a:cs typeface="Calibri" panose="020F0502020204030204" pitchFamily="34" charset="0"/>
              </a:rPr>
              <a:t>are</a:t>
            </a:r>
            <a:r>
              <a:rPr lang="en-US" sz="1600" spc="-25" dirty="0">
                <a:effectLst/>
                <a:latin typeface="Calibri" panose="020F0502020204030204" pitchFamily="34" charset="0"/>
                <a:ea typeface="Calibri" panose="020F0502020204030204" pitchFamily="34" charset="0"/>
                <a:cs typeface="Calibri" panose="020F0502020204030204" pitchFamily="34" charset="0"/>
              </a:rPr>
              <a:t> </a:t>
            </a:r>
            <a:r>
              <a:rPr lang="en-US" sz="1600" dirty="0">
                <a:effectLst/>
                <a:latin typeface="Calibri" panose="020F0502020204030204" pitchFamily="34" charset="0"/>
                <a:ea typeface="Calibri" panose="020F0502020204030204" pitchFamily="34" charset="0"/>
                <a:cs typeface="Calibri" panose="020F0502020204030204" pitchFamily="34" charset="0"/>
              </a:rPr>
              <a:t>exempted</a:t>
            </a:r>
            <a:r>
              <a:rPr lang="en-US" sz="1600" spc="-30" dirty="0">
                <a:effectLst/>
                <a:latin typeface="Calibri" panose="020F0502020204030204" pitchFamily="34" charset="0"/>
                <a:ea typeface="Calibri" panose="020F0502020204030204" pitchFamily="34" charset="0"/>
                <a:cs typeface="Calibri" panose="020F0502020204030204" pitchFamily="34" charset="0"/>
              </a:rPr>
              <a:t> </a:t>
            </a:r>
            <a:r>
              <a:rPr lang="en-US" sz="1600" dirty="0">
                <a:effectLst/>
                <a:latin typeface="Calibri" panose="020F0502020204030204" pitchFamily="34" charset="0"/>
                <a:ea typeface="Calibri" panose="020F0502020204030204" pitchFamily="34" charset="0"/>
                <a:cs typeface="Calibri" panose="020F0502020204030204" pitchFamily="34" charset="0"/>
              </a:rPr>
              <a:t>from</a:t>
            </a:r>
            <a:r>
              <a:rPr lang="en-US" sz="1600" spc="-25" dirty="0">
                <a:effectLst/>
                <a:latin typeface="Calibri" panose="020F0502020204030204" pitchFamily="34" charset="0"/>
                <a:ea typeface="Calibri" panose="020F0502020204030204" pitchFamily="34" charset="0"/>
                <a:cs typeface="Calibri" panose="020F0502020204030204" pitchFamily="34" charset="0"/>
              </a:rPr>
              <a:t> </a:t>
            </a:r>
            <a:r>
              <a:rPr lang="en-US" sz="1600" dirty="0">
                <a:effectLst/>
                <a:latin typeface="Calibri" panose="020F0502020204030204" pitchFamily="34" charset="0"/>
                <a:ea typeface="Calibri" panose="020F0502020204030204" pitchFamily="34" charset="0"/>
                <a:cs typeface="Calibri" panose="020F0502020204030204" pitchFamily="34" charset="0"/>
              </a:rPr>
              <a:t>noise</a:t>
            </a:r>
            <a:r>
              <a:rPr lang="en-US" sz="1600" spc="-25" dirty="0">
                <a:effectLst/>
                <a:latin typeface="Calibri" panose="020F0502020204030204" pitchFamily="34" charset="0"/>
                <a:ea typeface="Calibri" panose="020F0502020204030204" pitchFamily="34" charset="0"/>
                <a:cs typeface="Calibri" panose="020F0502020204030204" pitchFamily="34" charset="0"/>
              </a:rPr>
              <a:t> </a:t>
            </a:r>
            <a:r>
              <a:rPr lang="en-US" sz="1600" dirty="0">
                <a:effectLst/>
                <a:latin typeface="Calibri" panose="020F0502020204030204" pitchFamily="34" charset="0"/>
                <a:ea typeface="Calibri" panose="020F0502020204030204" pitchFamily="34" charset="0"/>
                <a:cs typeface="Calibri" panose="020F0502020204030204" pitchFamily="34" charset="0"/>
              </a:rPr>
              <a:t>permit</a:t>
            </a:r>
            <a:r>
              <a:rPr lang="en-US" sz="1600" spc="-30" dirty="0">
                <a:effectLst/>
                <a:latin typeface="Calibri" panose="020F0502020204030204" pitchFamily="34" charset="0"/>
                <a:ea typeface="Calibri" panose="020F0502020204030204" pitchFamily="34" charset="0"/>
                <a:cs typeface="Calibri" panose="020F0502020204030204" pitchFamily="34" charset="0"/>
              </a:rPr>
              <a:t> </a:t>
            </a:r>
            <a:r>
              <a:rPr lang="en-US" sz="1600" dirty="0">
                <a:effectLst/>
                <a:latin typeface="Calibri" panose="020F0502020204030204" pitchFamily="34" charset="0"/>
                <a:ea typeface="Calibri" panose="020F0502020204030204" pitchFamily="34" charset="0"/>
                <a:cs typeface="Calibri" panose="020F0502020204030204" pitchFamily="34" charset="0"/>
              </a:rPr>
              <a:t>according</a:t>
            </a:r>
            <a:r>
              <a:rPr lang="en-US" sz="1600" spc="-30" dirty="0">
                <a:effectLst/>
                <a:latin typeface="Calibri" panose="020F0502020204030204" pitchFamily="34" charset="0"/>
                <a:ea typeface="Calibri" panose="020F0502020204030204" pitchFamily="34" charset="0"/>
                <a:cs typeface="Calibri" panose="020F0502020204030204" pitchFamily="34" charset="0"/>
              </a:rPr>
              <a:t> </a:t>
            </a:r>
            <a:r>
              <a:rPr lang="en-US" sz="1600" dirty="0">
                <a:effectLst/>
                <a:latin typeface="Calibri" panose="020F0502020204030204" pitchFamily="34" charset="0"/>
                <a:ea typeface="Calibri" panose="020F0502020204030204" pitchFamily="34" charset="0"/>
                <a:cs typeface="Calibri" panose="020F0502020204030204" pitchFamily="34" charset="0"/>
              </a:rPr>
              <a:t>to</a:t>
            </a:r>
            <a:r>
              <a:rPr lang="en-US" sz="1600" spc="-20" dirty="0">
                <a:effectLst/>
                <a:latin typeface="Calibri" panose="020F0502020204030204" pitchFamily="34" charset="0"/>
                <a:ea typeface="Calibri" panose="020F0502020204030204" pitchFamily="34" charset="0"/>
                <a:cs typeface="Calibri" panose="020F0502020204030204" pitchFamily="34" charset="0"/>
              </a:rPr>
              <a:t> </a:t>
            </a:r>
            <a:r>
              <a:rPr lang="en-US" sz="1600" dirty="0">
                <a:effectLst/>
                <a:latin typeface="Calibri" panose="020F0502020204030204" pitchFamily="34" charset="0"/>
                <a:ea typeface="Calibri" panose="020F0502020204030204" pitchFamily="34" charset="0"/>
                <a:cs typeface="Calibri" panose="020F0502020204030204" pitchFamily="34" charset="0"/>
              </a:rPr>
              <a:t>the</a:t>
            </a:r>
            <a:r>
              <a:rPr lang="en-US" sz="1600" spc="-40" dirty="0">
                <a:effectLst/>
                <a:latin typeface="Calibri" panose="020F0502020204030204" pitchFamily="34" charset="0"/>
                <a:ea typeface="Calibri" panose="020F0502020204030204" pitchFamily="34" charset="0"/>
                <a:cs typeface="Calibri" panose="020F0502020204030204" pitchFamily="34" charset="0"/>
              </a:rPr>
              <a:t> </a:t>
            </a:r>
            <a:r>
              <a:rPr lang="en-US" sz="1600" dirty="0">
                <a:effectLst/>
                <a:latin typeface="Calibri" panose="020F0502020204030204" pitchFamily="34" charset="0"/>
                <a:ea typeface="Calibri" panose="020F0502020204030204" pitchFamily="34" charset="0"/>
                <a:cs typeface="Calibri" panose="020F0502020204030204" pitchFamily="34" charset="0"/>
              </a:rPr>
              <a:t>Ministry</a:t>
            </a:r>
            <a:r>
              <a:rPr lang="en-US" sz="1600" spc="-30" dirty="0">
                <a:effectLst/>
                <a:latin typeface="Calibri" panose="020F0502020204030204" pitchFamily="34" charset="0"/>
                <a:ea typeface="Calibri" panose="020F0502020204030204" pitchFamily="34" charset="0"/>
                <a:cs typeface="Calibri" panose="020F0502020204030204" pitchFamily="34" charset="0"/>
              </a:rPr>
              <a:t> </a:t>
            </a:r>
            <a:r>
              <a:rPr lang="en-US" sz="1600" dirty="0">
                <a:effectLst/>
                <a:latin typeface="Calibri" panose="020F0502020204030204" pitchFamily="34" charset="0"/>
                <a:ea typeface="Calibri" panose="020F0502020204030204" pitchFamily="34" charset="0"/>
                <a:cs typeface="Calibri" panose="020F0502020204030204" pitchFamily="34" charset="0"/>
              </a:rPr>
              <a:t>of</a:t>
            </a:r>
            <a:r>
              <a:rPr lang="en-US" sz="1600" spc="-40" dirty="0">
                <a:effectLst/>
                <a:latin typeface="Calibri" panose="020F0502020204030204" pitchFamily="34" charset="0"/>
                <a:ea typeface="Calibri" panose="020F0502020204030204" pitchFamily="34" charset="0"/>
                <a:cs typeface="Calibri" panose="020F0502020204030204" pitchFamily="34" charset="0"/>
              </a:rPr>
              <a:t> </a:t>
            </a:r>
            <a:r>
              <a:rPr lang="en-US" sz="1600" dirty="0">
                <a:effectLst/>
                <a:latin typeface="Calibri" panose="020F0502020204030204" pitchFamily="34" charset="0"/>
                <a:ea typeface="Calibri" panose="020F0502020204030204" pitchFamily="34" charset="0"/>
                <a:cs typeface="Calibri" panose="020F0502020204030204" pitchFamily="34" charset="0"/>
              </a:rPr>
              <a:t>Environment</a:t>
            </a:r>
            <a:r>
              <a:rPr lang="en-US" sz="1600" spc="-30" dirty="0">
                <a:effectLst/>
                <a:latin typeface="Calibri" panose="020F0502020204030204" pitchFamily="34" charset="0"/>
                <a:ea typeface="Calibri" panose="020F0502020204030204" pitchFamily="34" charset="0"/>
                <a:cs typeface="Calibri" panose="020F0502020204030204" pitchFamily="34" charset="0"/>
              </a:rPr>
              <a:t> </a:t>
            </a:r>
            <a:r>
              <a:rPr lang="en-US" sz="1600" dirty="0">
                <a:effectLst/>
                <a:latin typeface="Calibri" panose="020F0502020204030204" pitchFamily="34" charset="0"/>
                <a:ea typeface="Calibri" panose="020F0502020204030204" pitchFamily="34" charset="0"/>
                <a:cs typeface="Calibri" panose="020F0502020204030204" pitchFamily="34" charset="0"/>
              </a:rPr>
              <a:t>and </a:t>
            </a:r>
            <a:r>
              <a:rPr lang="en-US" sz="1600" dirty="0" err="1">
                <a:effectLst/>
                <a:latin typeface="Calibri" panose="020F0502020204030204" pitchFamily="34" charset="0"/>
                <a:ea typeface="Calibri" panose="020F0502020204030204" pitchFamily="34" charset="0"/>
                <a:cs typeface="Calibri" panose="020F0502020204030204" pitchFamily="34" charset="0"/>
              </a:rPr>
              <a:t>Urbanisation</a:t>
            </a:r>
            <a:r>
              <a:rPr lang="en-US" sz="1600" dirty="0">
                <a:effectLst/>
                <a:latin typeface="Calibri" panose="020F0502020204030204" pitchFamily="34" charset="0"/>
                <a:ea typeface="Calibri" panose="020F0502020204030204" pitchFamily="34" charset="0"/>
                <a:cs typeface="Calibri" panose="020F0502020204030204" pitchFamily="34" charset="0"/>
              </a:rPr>
              <a:t> regulations. The measurement of noise in the working environment was made according to the Occupational Health and Safety Law. Noise levels are monitored. In addition, the environmental noise measurement is measured internally for control purposes.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6" name="TextBox 15">
            <a:extLst>
              <a:ext uri="{FF2B5EF4-FFF2-40B4-BE49-F238E27FC236}">
                <a16:creationId xmlns:a16="http://schemas.microsoft.com/office/drawing/2014/main" id="{A5574DF4-7C65-432E-BE6B-0799557405B9}"/>
              </a:ext>
            </a:extLst>
          </p:cNvPr>
          <p:cNvSpPr txBox="1"/>
          <p:nvPr/>
        </p:nvSpPr>
        <p:spPr>
          <a:xfrm>
            <a:off x="1310533" y="3038999"/>
            <a:ext cx="10295314" cy="2766398"/>
          </a:xfrm>
          <a:prstGeom prst="rect">
            <a:avLst/>
          </a:prstGeom>
          <a:noFill/>
        </p:spPr>
        <p:txBody>
          <a:bodyPr wrap="square" rtlCol="0">
            <a:spAutoFit/>
          </a:bodyPr>
          <a:lstStyle/>
          <a:p>
            <a:pPr marL="0" marR="0" indent="0" algn="just">
              <a:lnSpc>
                <a:spcPct val="115000"/>
              </a:lnSpc>
              <a:spcBef>
                <a:spcPts val="0"/>
              </a:spcBef>
              <a:spcAft>
                <a:spcPts val="0"/>
              </a:spcAft>
              <a:tabLst>
                <a:tab pos="788035" algn="l"/>
              </a:tabLst>
            </a:pPr>
            <a:r>
              <a:rPr lang="en-US" sz="1800" b="1" kern="0" dirty="0">
                <a:effectLst/>
                <a:latin typeface="Calibri" panose="020F0502020204030204" pitchFamily="34" charset="0"/>
                <a:ea typeface="Calibri" panose="020F0502020204030204" pitchFamily="34" charset="0"/>
                <a:cs typeface="Calibri" panose="020F0502020204030204" pitchFamily="34" charset="0"/>
              </a:rPr>
              <a:t>SOIL POLLUTION</a:t>
            </a:r>
            <a:endParaRPr lang="en-US" sz="1800" b="1" kern="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15000"/>
              </a:lnSpc>
              <a:spcBef>
                <a:spcPts val="95"/>
              </a:spcBef>
              <a:spcAft>
                <a:spcPts val="0"/>
              </a:spcAft>
            </a:pPr>
            <a:r>
              <a:rPr lang="en-US" sz="1600" dirty="0">
                <a:solidFill>
                  <a:srgbClr val="212121"/>
                </a:solidFill>
                <a:latin typeface="Calibri" panose="020F0502020204030204" pitchFamily="34" charset="0"/>
                <a:cs typeface="Calibri" panose="020F0502020204030204" pitchFamily="34" charset="0"/>
              </a:rPr>
              <a:t>There are no sources of pollution will affect the soil on the port. Even if any leakage, Asyaport has impermeable concrete floor.</a:t>
            </a:r>
          </a:p>
          <a:p>
            <a:pPr marL="0" marR="0" algn="just">
              <a:lnSpc>
                <a:spcPct val="115000"/>
              </a:lnSpc>
              <a:spcBef>
                <a:spcPts val="30"/>
              </a:spcBef>
              <a:spcAft>
                <a:spcPts val="0"/>
              </a:spcAft>
            </a:pPr>
            <a:r>
              <a:rPr lang="en-US" dirty="0">
                <a:solidFill>
                  <a:srgbClr val="212121"/>
                </a:solidFill>
                <a:latin typeface="Calibri" panose="020F0502020204030204" pitchFamily="34" charset="0"/>
                <a:cs typeface="Calibri" panose="020F0502020204030204" pitchFamily="34" charset="0"/>
              </a:rPr>
              <a:t> </a:t>
            </a:r>
          </a:p>
          <a:p>
            <a:pPr marL="0" marR="0" indent="0" algn="just">
              <a:lnSpc>
                <a:spcPct val="115000"/>
              </a:lnSpc>
              <a:spcBef>
                <a:spcPts val="0"/>
              </a:spcBef>
              <a:spcAft>
                <a:spcPts val="0"/>
              </a:spcAft>
              <a:tabLst>
                <a:tab pos="788035" algn="l"/>
              </a:tabLst>
            </a:pPr>
            <a:r>
              <a:rPr lang="en-US" b="1" dirty="0">
                <a:solidFill>
                  <a:srgbClr val="212121"/>
                </a:solidFill>
                <a:latin typeface="Calibri" panose="020F0502020204030204" pitchFamily="34" charset="0"/>
                <a:cs typeface="Calibri" panose="020F0502020204030204" pitchFamily="34" charset="0"/>
              </a:rPr>
              <a:t>MANAGEMENT OF CHEMICALS</a:t>
            </a:r>
          </a:p>
          <a:p>
            <a:pPr marL="0" marR="0" algn="just">
              <a:lnSpc>
                <a:spcPct val="115000"/>
              </a:lnSpc>
              <a:spcBef>
                <a:spcPts val="95"/>
              </a:spcBef>
              <a:spcAft>
                <a:spcPts val="0"/>
              </a:spcAft>
            </a:pPr>
            <a:r>
              <a:rPr lang="en-US" sz="1600" dirty="0">
                <a:solidFill>
                  <a:srgbClr val="212121"/>
                </a:solidFill>
                <a:latin typeface="Calibri" panose="020F0502020204030204" pitchFamily="34" charset="0"/>
                <a:cs typeface="Calibri" panose="020F0502020204030204" pitchFamily="34" charset="0"/>
              </a:rPr>
              <a:t>SDS for all chemicals used in the Asyaport current and up to date. Storage and use of chemicals are carried out in accordance with relevant regulations. All employees have received IMDG awareness training. IMDG Code trainings are going on for duty.</a:t>
            </a:r>
          </a:p>
          <a:p>
            <a:pPr marL="0" marR="0" algn="just">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Rectangle 7">
            <a:extLst>
              <a:ext uri="{FF2B5EF4-FFF2-40B4-BE49-F238E27FC236}">
                <a16:creationId xmlns:a16="http://schemas.microsoft.com/office/drawing/2014/main" id="{F698EFF7-62AB-C196-FF85-948A46102723}"/>
              </a:ext>
            </a:extLst>
          </p:cNvPr>
          <p:cNvSpPr/>
          <p:nvPr/>
        </p:nvSpPr>
        <p:spPr>
          <a:xfrm>
            <a:off x="1552760" y="603826"/>
            <a:ext cx="10313323" cy="523220"/>
          </a:xfrm>
          <a:prstGeom prst="rect">
            <a:avLst/>
          </a:prstGeom>
        </p:spPr>
        <p:txBody>
          <a:bodyPr wrap="square">
            <a:spAutoFit/>
          </a:bodyPr>
          <a:lstStyle/>
          <a:p>
            <a:r>
              <a:rPr lang="en-US" sz="1400" b="1" dirty="0"/>
              <a:t>ENVIRONMENTAL REPORT 2022 </a:t>
            </a:r>
            <a:endParaRPr lang="en-GB" sz="1400" b="1" dirty="0"/>
          </a:p>
          <a:p>
            <a:endParaRPr lang="en-US" sz="1400" b="1" dirty="0"/>
          </a:p>
        </p:txBody>
      </p:sp>
    </p:spTree>
    <p:extLst>
      <p:ext uri="{BB962C8B-B14F-4D97-AF65-F5344CB8AC3E}">
        <p14:creationId xmlns:p14="http://schemas.microsoft.com/office/powerpoint/2010/main" val="4153379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9122883" y="6372272"/>
            <a:ext cx="2743200" cy="365125"/>
          </a:xfrm>
        </p:spPr>
        <p:txBody>
          <a:bodyPr/>
          <a:lstStyle/>
          <a:p>
            <a:fld id="{4F3D2373-CFE7-4D18-8C4A-457196F6D0B6}" type="slidenum">
              <a:rPr lang="tr-TR" smtClean="0"/>
              <a:t>27</a:t>
            </a:fld>
            <a:endParaRPr lang="tr-TR"/>
          </a:p>
        </p:txBody>
      </p:sp>
      <p:grpSp>
        <p:nvGrpSpPr>
          <p:cNvPr id="2" name="Group 1"/>
          <p:cNvGrpSpPr/>
          <p:nvPr/>
        </p:nvGrpSpPr>
        <p:grpSpPr>
          <a:xfrm>
            <a:off x="125699" y="11915"/>
            <a:ext cx="11740384" cy="6362903"/>
            <a:chOff x="55749" y="55755"/>
            <a:chExt cx="11740384" cy="6362903"/>
          </a:xfrm>
        </p:grpSpPr>
        <p:pic>
          <p:nvPicPr>
            <p:cNvPr id="1026" name="Picture 2" descr="C:\Users\ssancaktar\Documents\Projects\Web Site\AsyaPortLogo-0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749" y="55755"/>
              <a:ext cx="1811698" cy="1282390"/>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Connector 6"/>
            <p:cNvCxnSpPr/>
            <p:nvPr/>
          </p:nvCxnSpPr>
          <p:spPr>
            <a:xfrm>
              <a:off x="522253" y="1170886"/>
              <a:ext cx="11273880"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522253" y="6418658"/>
              <a:ext cx="11273880"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grpSp>
      <p:sp>
        <p:nvSpPr>
          <p:cNvPr id="6" name="TextBox 5"/>
          <p:cNvSpPr txBox="1"/>
          <p:nvPr/>
        </p:nvSpPr>
        <p:spPr>
          <a:xfrm>
            <a:off x="1310533" y="1236701"/>
            <a:ext cx="10295314" cy="3283463"/>
          </a:xfrm>
          <a:prstGeom prst="rect">
            <a:avLst/>
          </a:prstGeom>
          <a:noFill/>
        </p:spPr>
        <p:txBody>
          <a:bodyPr wrap="square" rtlCol="0">
            <a:spAutoFit/>
          </a:bodyPr>
          <a:lstStyle/>
          <a:p>
            <a:pPr marR="0" lvl="0" algn="just">
              <a:lnSpc>
                <a:spcPct val="115000"/>
              </a:lnSpc>
              <a:spcBef>
                <a:spcPts val="0"/>
              </a:spcBef>
              <a:spcAft>
                <a:spcPts val="800"/>
              </a:spcAft>
            </a:pPr>
            <a:r>
              <a:rPr lang="en-US" sz="1800" b="1" dirty="0">
                <a:effectLst/>
                <a:latin typeface="Calibri" panose="020F0502020204030204" pitchFamily="34" charset="0"/>
                <a:ea typeface="Calibri" panose="020F0502020204030204" pitchFamily="34" charset="0"/>
                <a:cs typeface="Calibri" panose="020F0502020204030204" pitchFamily="34" charset="0"/>
              </a:rPr>
              <a:t>ZERO WASTE MANAGEMENT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"Zero Waste Project"; Within the scope of the regulation published on 12 July 2019, it is a waste management project that includes the prevention of waste, the more efficient use of resources, the prevention or minimization of waste generation by reviewing the causes of waste generation, and the collection and recovery of waste at the source if it occurs. Asyaport started works with zero waste in October 2019. Till the end of 2019, staff and stakeholders have been trained, waste boxes have been provided and started to be used in the scope of the regulation. Zero waste basic level certificate has been received in June after the application is made in April 2020.</a:t>
            </a:r>
          </a:p>
          <a:p>
            <a:pPr marL="0" marR="0">
              <a:spcBef>
                <a:spcPts val="0"/>
              </a:spcBef>
              <a:spcAft>
                <a:spcPts val="0"/>
              </a:spcAft>
            </a:pPr>
            <a:r>
              <a:rPr lang="en-US" dirty="0">
                <a:latin typeface="Calibri" panose="020F0502020204030204" pitchFamily="34" charset="0"/>
                <a:cs typeface="Times New Roman" panose="02020603050405020304" pitchFamily="18" charset="0"/>
              </a:rPr>
              <a:t>Asyaport saved 83,34mt³ water, 22,61m³ storage area and 29.845,5kWh energy by 8.400 tons of waste  collected and recycled in the 2022 so that of 73  trees, 9,307,94  liter petroleum, 1,24 ton glass raw materials and 0.264 ton metal raw materials was saved from consumption.</a:t>
            </a:r>
          </a:p>
        </p:txBody>
      </p:sp>
      <p:sp>
        <p:nvSpPr>
          <p:cNvPr id="8" name="Rectangle 7">
            <a:extLst>
              <a:ext uri="{FF2B5EF4-FFF2-40B4-BE49-F238E27FC236}">
                <a16:creationId xmlns:a16="http://schemas.microsoft.com/office/drawing/2014/main" id="{F243B365-82D6-CB93-7F94-A29DD68F6A75}"/>
              </a:ext>
            </a:extLst>
          </p:cNvPr>
          <p:cNvSpPr/>
          <p:nvPr/>
        </p:nvSpPr>
        <p:spPr>
          <a:xfrm>
            <a:off x="1552760" y="603826"/>
            <a:ext cx="10313323" cy="523220"/>
          </a:xfrm>
          <a:prstGeom prst="rect">
            <a:avLst/>
          </a:prstGeom>
        </p:spPr>
        <p:txBody>
          <a:bodyPr wrap="square">
            <a:spAutoFit/>
          </a:bodyPr>
          <a:lstStyle/>
          <a:p>
            <a:r>
              <a:rPr lang="en-US" sz="1400" b="1" dirty="0"/>
              <a:t>ENVIRONMENTAL REPORT 2022 </a:t>
            </a:r>
            <a:endParaRPr lang="en-GB" sz="1400" b="1" dirty="0"/>
          </a:p>
          <a:p>
            <a:endParaRPr lang="en-US" sz="1400" b="1" dirty="0"/>
          </a:p>
        </p:txBody>
      </p:sp>
      <p:pic>
        <p:nvPicPr>
          <p:cNvPr id="13" name="Picture 12">
            <a:extLst>
              <a:ext uri="{FF2B5EF4-FFF2-40B4-BE49-F238E27FC236}">
                <a16:creationId xmlns:a16="http://schemas.microsoft.com/office/drawing/2014/main" id="{8B3F1978-370B-7B3D-920A-2F0A5CD4E788}"/>
              </a:ext>
            </a:extLst>
          </p:cNvPr>
          <p:cNvPicPr>
            <a:picLocks noChangeAspect="1"/>
          </p:cNvPicPr>
          <p:nvPr/>
        </p:nvPicPr>
        <p:blipFill>
          <a:blip r:embed="rId4"/>
          <a:stretch>
            <a:fillRect/>
          </a:stretch>
        </p:blipFill>
        <p:spPr>
          <a:xfrm>
            <a:off x="1310533" y="4520164"/>
            <a:ext cx="4146644" cy="1796474"/>
          </a:xfrm>
          <a:prstGeom prst="rect">
            <a:avLst/>
          </a:prstGeom>
        </p:spPr>
      </p:pic>
      <p:pic>
        <p:nvPicPr>
          <p:cNvPr id="15" name="Picture 14">
            <a:extLst>
              <a:ext uri="{FF2B5EF4-FFF2-40B4-BE49-F238E27FC236}">
                <a16:creationId xmlns:a16="http://schemas.microsoft.com/office/drawing/2014/main" id="{D8F5289B-573B-44B7-9C81-2EEBC26D484A}"/>
              </a:ext>
            </a:extLst>
          </p:cNvPr>
          <p:cNvPicPr>
            <a:picLocks noChangeAspect="1"/>
          </p:cNvPicPr>
          <p:nvPr/>
        </p:nvPicPr>
        <p:blipFill>
          <a:blip r:embed="rId5"/>
          <a:stretch>
            <a:fillRect/>
          </a:stretch>
        </p:blipFill>
        <p:spPr>
          <a:xfrm>
            <a:off x="6642012" y="4483726"/>
            <a:ext cx="4146644" cy="1859456"/>
          </a:xfrm>
          <a:prstGeom prst="rect">
            <a:avLst/>
          </a:prstGeom>
        </p:spPr>
      </p:pic>
    </p:spTree>
    <p:extLst>
      <p:ext uri="{BB962C8B-B14F-4D97-AF65-F5344CB8AC3E}">
        <p14:creationId xmlns:p14="http://schemas.microsoft.com/office/powerpoint/2010/main" val="2929933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DDC6DEA-C54C-00E1-C2BB-12B602698630}"/>
              </a:ext>
            </a:extLst>
          </p:cNvPr>
          <p:cNvSpPr>
            <a:spLocks noGrp="1"/>
          </p:cNvSpPr>
          <p:nvPr>
            <p:ph idx="1"/>
          </p:nvPr>
        </p:nvSpPr>
        <p:spPr>
          <a:xfrm>
            <a:off x="787400" y="1383197"/>
            <a:ext cx="10198100" cy="4351338"/>
          </a:xfrm>
        </p:spPr>
        <p:txBody>
          <a:bodyPr/>
          <a:lstStyle/>
          <a:p>
            <a:pPr marL="0" indent="0">
              <a:buNone/>
            </a:pPr>
            <a:r>
              <a:rPr lang="en-GB" b="1" dirty="0"/>
              <a:t>WORD ENVİROMENT DAY</a:t>
            </a:r>
          </a:p>
          <a:p>
            <a:pPr marL="0" indent="0">
              <a:buNone/>
            </a:pPr>
            <a:r>
              <a:rPr lang="en-US" sz="2400" dirty="0"/>
              <a:t>As part of the "Leave Zero Waste to the Future" project organized by Asyaport on World Environment Day, </a:t>
            </a:r>
            <a:r>
              <a:rPr lang="en-US" sz="2400" dirty="0" err="1"/>
              <a:t>Gündal</a:t>
            </a:r>
            <a:r>
              <a:rPr lang="en-US" sz="2400" dirty="0"/>
              <a:t> Beach was cleaned together by our employees.</a:t>
            </a:r>
            <a:endParaRPr lang="en-GB" sz="2400" dirty="0"/>
          </a:p>
        </p:txBody>
      </p:sp>
      <p:sp>
        <p:nvSpPr>
          <p:cNvPr id="5" name="Slide Number Placeholder 4">
            <a:extLst>
              <a:ext uri="{FF2B5EF4-FFF2-40B4-BE49-F238E27FC236}">
                <a16:creationId xmlns:a16="http://schemas.microsoft.com/office/drawing/2014/main" id="{01865E6B-4ECA-2967-FAF9-A22295BDB02B}"/>
              </a:ext>
            </a:extLst>
          </p:cNvPr>
          <p:cNvSpPr>
            <a:spLocks noGrp="1"/>
          </p:cNvSpPr>
          <p:nvPr>
            <p:ph type="sldNum" sz="quarter" idx="12"/>
          </p:nvPr>
        </p:nvSpPr>
        <p:spPr/>
        <p:txBody>
          <a:bodyPr/>
          <a:lstStyle/>
          <a:p>
            <a:fld id="{4F3D2373-CFE7-4D18-8C4A-457196F6D0B6}" type="slidenum">
              <a:rPr lang="tr-TR" smtClean="0"/>
              <a:t>28</a:t>
            </a:fld>
            <a:endParaRPr lang="tr-TR"/>
          </a:p>
        </p:txBody>
      </p:sp>
      <p:cxnSp>
        <p:nvCxnSpPr>
          <p:cNvPr id="6" name="Straight Connector 5">
            <a:extLst>
              <a:ext uri="{FF2B5EF4-FFF2-40B4-BE49-F238E27FC236}">
                <a16:creationId xmlns:a16="http://schemas.microsoft.com/office/drawing/2014/main" id="{B97D743B-4D2D-9F2B-DB3E-6F582A5BED63}"/>
              </a:ext>
            </a:extLst>
          </p:cNvPr>
          <p:cNvCxnSpPr/>
          <p:nvPr/>
        </p:nvCxnSpPr>
        <p:spPr>
          <a:xfrm>
            <a:off x="332060" y="1275333"/>
            <a:ext cx="11273880"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pic>
        <p:nvPicPr>
          <p:cNvPr id="7" name="Picture 2" descr="C:\Users\ssancaktar\Documents\Projects\Web Site\AsyaPortLogo-01.png">
            <a:extLst>
              <a:ext uri="{FF2B5EF4-FFF2-40B4-BE49-F238E27FC236}">
                <a16:creationId xmlns:a16="http://schemas.microsoft.com/office/drawing/2014/main" id="{D5B0EC58-16D3-D306-0BA2-592845318AB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0168" y="100807"/>
            <a:ext cx="1866900" cy="128239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5D9EC3F1-4D01-ABE2-B684-C7E1955AA643}"/>
              </a:ext>
            </a:extLst>
          </p:cNvPr>
          <p:cNvSpPr/>
          <p:nvPr/>
        </p:nvSpPr>
        <p:spPr>
          <a:xfrm>
            <a:off x="1738509" y="752113"/>
            <a:ext cx="10313323" cy="523220"/>
          </a:xfrm>
          <a:prstGeom prst="rect">
            <a:avLst/>
          </a:prstGeom>
        </p:spPr>
        <p:txBody>
          <a:bodyPr wrap="square">
            <a:spAutoFit/>
          </a:bodyPr>
          <a:lstStyle/>
          <a:p>
            <a:r>
              <a:rPr lang="en-US" sz="1400" b="1" dirty="0"/>
              <a:t>ENVIRONMENTAL REPORT 2022 </a:t>
            </a:r>
            <a:endParaRPr lang="en-GB" sz="1400" b="1" dirty="0"/>
          </a:p>
          <a:p>
            <a:endParaRPr lang="en-US" sz="1400" b="1" dirty="0"/>
          </a:p>
        </p:txBody>
      </p:sp>
      <p:pic>
        <p:nvPicPr>
          <p:cNvPr id="10" name="Picture 9">
            <a:extLst>
              <a:ext uri="{FF2B5EF4-FFF2-40B4-BE49-F238E27FC236}">
                <a16:creationId xmlns:a16="http://schemas.microsoft.com/office/drawing/2014/main" id="{3FAEECA7-901B-CD4C-9F6A-464F3E497F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3618" y="2793999"/>
            <a:ext cx="3987800" cy="2680804"/>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2" name="Picture 11" descr="A group of people standing on a beach&#10;&#10;Description automatically generated with medium confidence">
            <a:extLst>
              <a:ext uri="{FF2B5EF4-FFF2-40B4-BE49-F238E27FC236}">
                <a16:creationId xmlns:a16="http://schemas.microsoft.com/office/drawing/2014/main" id="{FDE49C61-9DB9-45BE-B76F-364DF83E937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05601" y="2794000"/>
            <a:ext cx="4279899" cy="2680804"/>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4007424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9122883" y="6372272"/>
            <a:ext cx="2743200" cy="365125"/>
          </a:xfrm>
        </p:spPr>
        <p:txBody>
          <a:bodyPr/>
          <a:lstStyle/>
          <a:p>
            <a:fld id="{4F3D2373-CFE7-4D18-8C4A-457196F6D0B6}" type="slidenum">
              <a:rPr lang="tr-TR" smtClean="0"/>
              <a:t>29</a:t>
            </a:fld>
            <a:endParaRPr lang="tr-TR"/>
          </a:p>
        </p:txBody>
      </p:sp>
      <p:grpSp>
        <p:nvGrpSpPr>
          <p:cNvPr id="2" name="Group 1"/>
          <p:cNvGrpSpPr/>
          <p:nvPr/>
        </p:nvGrpSpPr>
        <p:grpSpPr>
          <a:xfrm>
            <a:off x="125699" y="11915"/>
            <a:ext cx="11740384" cy="6362903"/>
            <a:chOff x="55749" y="55755"/>
            <a:chExt cx="11740384" cy="6362903"/>
          </a:xfrm>
        </p:grpSpPr>
        <p:pic>
          <p:nvPicPr>
            <p:cNvPr id="1026" name="Picture 2" descr="C:\Users\ssancaktar\Documents\Projects\Web Site\AsyaPortLogo-0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749" y="55755"/>
              <a:ext cx="1811698" cy="1282390"/>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Connector 6"/>
            <p:cNvCxnSpPr/>
            <p:nvPr/>
          </p:nvCxnSpPr>
          <p:spPr>
            <a:xfrm>
              <a:off x="522253" y="1170886"/>
              <a:ext cx="11273880"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522253" y="6418658"/>
              <a:ext cx="11273880"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grpSp>
      <p:sp>
        <p:nvSpPr>
          <p:cNvPr id="6" name="TextBox 5"/>
          <p:cNvSpPr txBox="1"/>
          <p:nvPr/>
        </p:nvSpPr>
        <p:spPr>
          <a:xfrm>
            <a:off x="1310533" y="1236701"/>
            <a:ext cx="10295314" cy="2092881"/>
          </a:xfrm>
          <a:prstGeom prst="rect">
            <a:avLst/>
          </a:prstGeom>
          <a:noFill/>
        </p:spPr>
        <p:txBody>
          <a:bodyPr wrap="square" rtlCol="0">
            <a:spAutoFit/>
          </a:bodyPr>
          <a:lstStyle/>
          <a:p>
            <a:pPr marL="0" marR="0" algn="ctr">
              <a:spcBef>
                <a:spcPts val="0"/>
              </a:spcBef>
              <a:spcAft>
                <a:spcPts val="0"/>
              </a:spcAft>
            </a:pPr>
            <a:r>
              <a:rPr lang="tr-TR" sz="1600" b="1" dirty="0">
                <a:latin typeface="Calibri" panose="020F0502020204030204" pitchFamily="34" charset="0"/>
                <a:cs typeface="Calibri" panose="020F0502020204030204" pitchFamily="34" charset="0"/>
              </a:rPr>
              <a:t>ENVIROMENTAL TRAİNİNG</a:t>
            </a:r>
            <a:endParaRPr lang="en-US" sz="1600" b="1" dirty="0">
              <a:latin typeface="Calibri" panose="020F0502020204030204" pitchFamily="34" charset="0"/>
              <a:cs typeface="Calibri" panose="020F0502020204030204" pitchFamily="34" charset="0"/>
            </a:endParaRPr>
          </a:p>
          <a:p>
            <a:pPr marL="0" marR="0" algn="just">
              <a:spcBef>
                <a:spcPts val="0"/>
              </a:spcBef>
              <a:spcAft>
                <a:spcPts val="0"/>
              </a:spcAft>
            </a:pPr>
            <a:r>
              <a:rPr lang="en-US" sz="1600" dirty="0">
                <a:latin typeface="Calibri" panose="020F0502020204030204" pitchFamily="34" charset="0"/>
                <a:cs typeface="Times New Roman" panose="02020603050405020304" pitchFamily="18" charset="0"/>
              </a:rPr>
              <a:t>Training is provided for ASYAPORT employees both within the scope of environmental legislation and in order to raise general environmental awareness. In the trainings for employees, general information is given about the definition of the environment, what are the administrative sanctions regarding the environment, our citizenship duties according to the environmental legislation, what is the waste, the separation of wastes according to their types, management and what kind of environment and waste management will be in our port. In 2022, a total of 650 people were trained.</a:t>
            </a:r>
          </a:p>
          <a:p>
            <a:pPr marL="0" marR="0" algn="just">
              <a:spcBef>
                <a:spcPts val="0"/>
              </a:spcBef>
              <a:spcAft>
                <a:spcPts val="0"/>
              </a:spcAft>
            </a:pPr>
            <a:r>
              <a:rPr lang="en-US" sz="1600" dirty="0">
                <a:latin typeface="Calibri" panose="020F0502020204030204" pitchFamily="34" charset="0"/>
                <a:cs typeface="Times New Roman" panose="02020603050405020304" pitchFamily="18" charset="0"/>
              </a:rPr>
              <a:t>Marine pollution trainings are given by the Seagull company twice a year.</a:t>
            </a:r>
          </a:p>
          <a:p>
            <a:pPr marL="0" marR="0" algn="just">
              <a:spcBef>
                <a:spcPts val="0"/>
              </a:spcBef>
              <a:spcAft>
                <a:spcPts val="0"/>
              </a:spcAft>
            </a:pPr>
            <a:endParaRPr lang="en-US" dirty="0">
              <a:latin typeface="Calibri" panose="020F0502020204030204" pitchFamily="34" charset="0"/>
              <a:cs typeface="Times New Roman" panose="02020603050405020304" pitchFamily="18" charset="0"/>
            </a:endParaRPr>
          </a:p>
        </p:txBody>
      </p:sp>
      <p:sp>
        <p:nvSpPr>
          <p:cNvPr id="8" name="Rectangle 7">
            <a:extLst>
              <a:ext uri="{FF2B5EF4-FFF2-40B4-BE49-F238E27FC236}">
                <a16:creationId xmlns:a16="http://schemas.microsoft.com/office/drawing/2014/main" id="{BF69151C-4876-0F71-297A-AB72AB02E40B}"/>
              </a:ext>
            </a:extLst>
          </p:cNvPr>
          <p:cNvSpPr/>
          <p:nvPr/>
        </p:nvSpPr>
        <p:spPr>
          <a:xfrm>
            <a:off x="1552760" y="603826"/>
            <a:ext cx="10313323" cy="523220"/>
          </a:xfrm>
          <a:prstGeom prst="rect">
            <a:avLst/>
          </a:prstGeom>
        </p:spPr>
        <p:txBody>
          <a:bodyPr wrap="square">
            <a:spAutoFit/>
          </a:bodyPr>
          <a:lstStyle/>
          <a:p>
            <a:r>
              <a:rPr lang="en-US" sz="1400" b="1" dirty="0"/>
              <a:t>ENVIRONMENTAL REPORT 2022 </a:t>
            </a:r>
            <a:endParaRPr lang="en-GB" sz="1400" b="1" dirty="0"/>
          </a:p>
          <a:p>
            <a:endParaRPr lang="en-US" sz="1400" b="1" dirty="0"/>
          </a:p>
        </p:txBody>
      </p:sp>
      <p:pic>
        <p:nvPicPr>
          <p:cNvPr id="9" name="Picture 2">
            <a:extLst>
              <a:ext uri="{FF2B5EF4-FFF2-40B4-BE49-F238E27FC236}">
                <a16:creationId xmlns:a16="http://schemas.microsoft.com/office/drawing/2014/main" id="{788008C4-5F4A-5202-9177-7481616C860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10533" y="3625049"/>
            <a:ext cx="2763284" cy="2105904"/>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640F15D9-696F-97C6-509A-AAD9D89FE3C0}"/>
              </a:ext>
            </a:extLst>
          </p:cNvPr>
          <p:cNvPicPr>
            <a:picLocks noChangeAspect="1"/>
          </p:cNvPicPr>
          <p:nvPr/>
        </p:nvPicPr>
        <p:blipFill>
          <a:blip r:embed="rId5"/>
          <a:stretch>
            <a:fillRect/>
          </a:stretch>
        </p:blipFill>
        <p:spPr>
          <a:xfrm>
            <a:off x="8293099" y="3625049"/>
            <a:ext cx="3312747" cy="216615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6" name="Picture 15">
            <a:extLst>
              <a:ext uri="{FF2B5EF4-FFF2-40B4-BE49-F238E27FC236}">
                <a16:creationId xmlns:a16="http://schemas.microsoft.com/office/drawing/2014/main" id="{AD413F33-FAA3-CF74-EB0D-9E0C5D880039}"/>
              </a:ext>
            </a:extLst>
          </p:cNvPr>
          <p:cNvPicPr>
            <a:picLocks noChangeAspect="1"/>
          </p:cNvPicPr>
          <p:nvPr/>
        </p:nvPicPr>
        <p:blipFill>
          <a:blip r:embed="rId6"/>
          <a:stretch>
            <a:fillRect/>
          </a:stretch>
        </p:blipFill>
        <p:spPr>
          <a:xfrm>
            <a:off x="4572769" y="3625050"/>
            <a:ext cx="3312748" cy="2105903"/>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3541686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9122883" y="6372272"/>
            <a:ext cx="2743200" cy="365125"/>
          </a:xfrm>
        </p:spPr>
        <p:txBody>
          <a:bodyPr/>
          <a:lstStyle/>
          <a:p>
            <a:fld id="{4F3D2373-CFE7-4D18-8C4A-457196F6D0B6}" type="slidenum">
              <a:rPr lang="tr-TR" smtClean="0"/>
              <a:t>3</a:t>
            </a:fld>
            <a:endParaRPr lang="tr-TR"/>
          </a:p>
        </p:txBody>
      </p:sp>
      <p:grpSp>
        <p:nvGrpSpPr>
          <p:cNvPr id="2" name="Group 1"/>
          <p:cNvGrpSpPr/>
          <p:nvPr/>
        </p:nvGrpSpPr>
        <p:grpSpPr>
          <a:xfrm>
            <a:off x="125699" y="11915"/>
            <a:ext cx="11740384" cy="6362903"/>
            <a:chOff x="55749" y="55755"/>
            <a:chExt cx="11740384" cy="6362903"/>
          </a:xfrm>
        </p:grpSpPr>
        <p:pic>
          <p:nvPicPr>
            <p:cNvPr id="1026" name="Picture 2" descr="C:\Users\ssancaktar\Documents\Projects\Web Site\AsyaPortLogo-0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749" y="55755"/>
              <a:ext cx="1811698" cy="1282390"/>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Connector 6"/>
            <p:cNvCxnSpPr/>
            <p:nvPr/>
          </p:nvCxnSpPr>
          <p:spPr>
            <a:xfrm>
              <a:off x="522253" y="1170886"/>
              <a:ext cx="11273880"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522253" y="6418658"/>
              <a:ext cx="11273880"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grpSp>
      <p:sp>
        <p:nvSpPr>
          <p:cNvPr id="6" name="TextBox 5"/>
          <p:cNvSpPr txBox="1"/>
          <p:nvPr/>
        </p:nvSpPr>
        <p:spPr>
          <a:xfrm>
            <a:off x="1310532" y="1518061"/>
            <a:ext cx="9370719" cy="3961854"/>
          </a:xfrm>
          <a:prstGeom prst="rect">
            <a:avLst/>
          </a:prstGeom>
          <a:noFill/>
        </p:spPr>
        <p:txBody>
          <a:bodyPr wrap="square" rtlCol="0">
            <a:spAutoFit/>
          </a:bodyPr>
          <a:lstStyle/>
          <a:p>
            <a:pPr algn="just">
              <a:lnSpc>
                <a:spcPct val="115000"/>
              </a:lnSpc>
            </a:pPr>
            <a:r>
              <a:rPr lang="en-US" sz="1800" b="1" kern="0" dirty="0">
                <a:effectLst/>
                <a:ea typeface="Calibri" panose="020F0502020204030204" pitchFamily="34" charset="0"/>
                <a:cs typeface="Times New Roman" panose="02020603050405020304" pitchFamily="18" charset="0"/>
              </a:rPr>
              <a:t>GENERAL INFORMATION ABOUT THE</a:t>
            </a:r>
            <a:r>
              <a:rPr lang="en-US" sz="1800" b="1" kern="0" spc="-25" dirty="0">
                <a:effectLst/>
                <a:ea typeface="Calibri" panose="020F0502020204030204" pitchFamily="34" charset="0"/>
                <a:cs typeface="Times New Roman" panose="02020603050405020304" pitchFamily="18" charset="0"/>
              </a:rPr>
              <a:t> </a:t>
            </a:r>
            <a:r>
              <a:rPr lang="en-US" sz="1800" b="1" kern="0" dirty="0">
                <a:effectLst/>
                <a:ea typeface="Calibri" panose="020F0502020204030204" pitchFamily="34" charset="0"/>
                <a:cs typeface="Times New Roman" panose="02020603050405020304" pitchFamily="18" charset="0"/>
              </a:rPr>
              <a:t>ASYAPORT</a:t>
            </a:r>
          </a:p>
          <a:p>
            <a:pPr algn="just">
              <a:lnSpc>
                <a:spcPct val="115000"/>
              </a:lnSpc>
            </a:pPr>
            <a:endParaRPr lang="en-US" sz="900" b="1" kern="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15000"/>
              </a:lnSpc>
              <a:spcBef>
                <a:spcPts val="0"/>
              </a:spcBef>
              <a:spcAft>
                <a:spcPts val="0"/>
              </a:spcAft>
            </a:pPr>
            <a:r>
              <a:rPr lang="en-US" sz="1600" dirty="0">
                <a:effectLst/>
                <a:ea typeface="Calibri" panose="020F0502020204030204" pitchFamily="34" charset="0"/>
                <a:cs typeface="Times New Roman" panose="02020603050405020304" pitchFamily="18" charset="0"/>
              </a:rPr>
              <a:t>Asyaport is a $500 million project to build a greenfield container terminal at </a:t>
            </a:r>
            <a:r>
              <a:rPr lang="en-US" sz="1600" dirty="0" err="1">
                <a:effectLst/>
                <a:ea typeface="Calibri" panose="020F0502020204030204" pitchFamily="34" charset="0"/>
                <a:cs typeface="Times New Roman" panose="02020603050405020304" pitchFamily="18" charset="0"/>
              </a:rPr>
              <a:t>Tekirdağ</a:t>
            </a:r>
            <a:r>
              <a:rPr lang="en-US" sz="1600" dirty="0">
                <a:effectLst/>
                <a:ea typeface="Calibri" panose="020F0502020204030204" pitchFamily="34" charset="0"/>
                <a:cs typeface="Times New Roman" panose="02020603050405020304" pitchFamily="18" charset="0"/>
              </a:rPr>
              <a:t> on the Marmara Sea, approximately 70 km from Istanbul in Türkiye. It is a deep-water site, strategically located to serve as a transshipment hub for containers destined for the Black Sea traveling via the </a:t>
            </a:r>
            <a:r>
              <a:rPr lang="en-US" sz="1600" dirty="0" err="1">
                <a:effectLst/>
                <a:ea typeface="Calibri" panose="020F0502020204030204" pitchFamily="34" charset="0"/>
                <a:cs typeface="Times New Roman" panose="02020603050405020304" pitchFamily="18" charset="0"/>
              </a:rPr>
              <a:t>Bosphorus</a:t>
            </a:r>
            <a:r>
              <a:rPr lang="en-US" sz="1600" dirty="0">
                <a:effectLst/>
                <a:ea typeface="Calibri" panose="020F0502020204030204" pitchFamily="34" charset="0"/>
                <a:cs typeface="Times New Roman" panose="02020603050405020304" pitchFamily="18" charset="0"/>
              </a:rPr>
              <a:t> Strait and it is the first Transshipment Container Terminal (Hub Port) of Türkiye. </a:t>
            </a:r>
          </a:p>
          <a:p>
            <a:pPr marL="0" marR="0" algn="just">
              <a:lnSpc>
                <a:spcPct val="115000"/>
              </a:lnSpc>
              <a:spcBef>
                <a:spcPts val="0"/>
              </a:spcBef>
              <a:spcAft>
                <a:spcPts val="0"/>
              </a:spcAft>
            </a:pPr>
            <a:r>
              <a:rPr lang="en-US" sz="1600" dirty="0">
                <a:effectLst/>
                <a:ea typeface="Calibri" panose="020F0502020204030204" pitchFamily="34" charset="0"/>
                <a:cs typeface="Times New Roman" panose="02020603050405020304" pitchFamily="18" charset="0"/>
              </a:rPr>
              <a:t>As of 2022, Asyaport is designed to handle a maximum annual throughput of 2.5 million TEU. This is achieved with the help of 11 ship-to-shore container cranes, 30 rubber-</a:t>
            </a:r>
            <a:r>
              <a:rPr lang="en-US" sz="1600" dirty="0" err="1">
                <a:effectLst/>
                <a:ea typeface="Calibri" panose="020F0502020204030204" pitchFamily="34" charset="0"/>
                <a:cs typeface="Times New Roman" panose="02020603050405020304" pitchFamily="18" charset="0"/>
              </a:rPr>
              <a:t>tyred</a:t>
            </a:r>
            <a:r>
              <a:rPr lang="en-US" sz="1600" dirty="0">
                <a:effectLst/>
                <a:ea typeface="Calibri" panose="020F0502020204030204" pitchFamily="34" charset="0"/>
                <a:cs typeface="Times New Roman" panose="02020603050405020304" pitchFamily="18" charset="0"/>
              </a:rPr>
              <a:t> gantry cranes, three reach stackers, five empty container handlers, 75 terminal trucks, and three ship cranes. </a:t>
            </a:r>
          </a:p>
          <a:p>
            <a:pPr marL="0" marR="0" algn="just">
              <a:lnSpc>
                <a:spcPct val="115000"/>
              </a:lnSpc>
              <a:spcBef>
                <a:spcPts val="0"/>
              </a:spcBef>
              <a:spcAft>
                <a:spcPts val="0"/>
              </a:spcAft>
            </a:pPr>
            <a:r>
              <a:rPr lang="en-US" sz="1600" dirty="0">
                <a:effectLst/>
                <a:ea typeface="Calibri" panose="020F0502020204030204" pitchFamily="34" charset="0"/>
                <a:cs typeface="Times New Roman" panose="02020603050405020304" pitchFamily="18" charset="0"/>
              </a:rPr>
              <a:t>Asyaport has 300.000 m² port field and 2010 m total quay length. The terminal can handle container vessels with a capacity of up to 24,000 TEU with a maximum draught of 18 meters. </a:t>
            </a:r>
          </a:p>
          <a:p>
            <a:pPr marL="0" marR="0" algn="just">
              <a:lnSpc>
                <a:spcPct val="115000"/>
              </a:lnSpc>
              <a:spcBef>
                <a:spcPts val="0"/>
              </a:spcBef>
              <a:spcAft>
                <a:spcPts val="0"/>
              </a:spcAft>
            </a:pPr>
            <a:r>
              <a:rPr lang="en-US" sz="1600" dirty="0">
                <a:effectLst/>
                <a:ea typeface="Calibri" panose="020F0502020204030204" pitchFamily="34" charset="0"/>
                <a:cs typeface="Times New Roman" panose="02020603050405020304" pitchFamily="18" charset="0"/>
              </a:rPr>
              <a:t>Asyaport, developing as a logistics center, provides significant contribution to business life of </a:t>
            </a:r>
            <a:r>
              <a:rPr lang="en-US" sz="1600" dirty="0" err="1">
                <a:effectLst/>
                <a:ea typeface="Calibri" panose="020F0502020204030204" pitchFamily="34" charset="0"/>
                <a:cs typeface="Times New Roman" panose="02020603050405020304" pitchFamily="18" charset="0"/>
              </a:rPr>
              <a:t>Tekirdağ</a:t>
            </a:r>
            <a:r>
              <a:rPr lang="en-US" sz="1600" dirty="0">
                <a:effectLst/>
                <a:ea typeface="Calibri" panose="020F0502020204030204" pitchFamily="34" charset="0"/>
                <a:cs typeface="Times New Roman" panose="02020603050405020304" pitchFamily="18" charset="0"/>
              </a:rPr>
              <a:t> with 1200 direct employment.</a:t>
            </a:r>
          </a:p>
          <a:p>
            <a:endParaRPr lang="en-GB" dirty="0"/>
          </a:p>
        </p:txBody>
      </p:sp>
      <p:sp>
        <p:nvSpPr>
          <p:cNvPr id="5" name="Rectangle 4">
            <a:extLst>
              <a:ext uri="{FF2B5EF4-FFF2-40B4-BE49-F238E27FC236}">
                <a16:creationId xmlns:a16="http://schemas.microsoft.com/office/drawing/2014/main" id="{A13A5A87-F107-49C7-9AFC-D0EB807B48D0}"/>
              </a:ext>
            </a:extLst>
          </p:cNvPr>
          <p:cNvSpPr/>
          <p:nvPr/>
        </p:nvSpPr>
        <p:spPr>
          <a:xfrm>
            <a:off x="1552760" y="296049"/>
            <a:ext cx="10313323" cy="830997"/>
          </a:xfrm>
          <a:prstGeom prst="rect">
            <a:avLst/>
          </a:prstGeom>
        </p:spPr>
        <p:txBody>
          <a:bodyPr wrap="square">
            <a:spAutoFit/>
          </a:bodyPr>
          <a:lstStyle/>
          <a:p>
            <a:endParaRPr lang="en-US" sz="1400" b="1" dirty="0"/>
          </a:p>
          <a:p>
            <a:endParaRPr lang="en-US" sz="1400" b="1" dirty="0"/>
          </a:p>
          <a:p>
            <a:pPr algn="ctr"/>
            <a:r>
              <a:rPr lang="en-US" sz="2000" b="1" dirty="0"/>
              <a:t>ENVIRONMENTAL REPORT 2022 </a:t>
            </a:r>
            <a:endParaRPr lang="en-GB" sz="2000" b="1" dirty="0"/>
          </a:p>
        </p:txBody>
      </p:sp>
    </p:spTree>
    <p:extLst>
      <p:ext uri="{BB962C8B-B14F-4D97-AF65-F5344CB8AC3E}">
        <p14:creationId xmlns:p14="http://schemas.microsoft.com/office/powerpoint/2010/main" val="152720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4F3D2373-CFE7-4D18-8C4A-457196F6D0B6}" type="slidenum">
              <a:rPr lang="tr-TR" smtClean="0"/>
              <a:t>30</a:t>
            </a:fld>
            <a:endParaRPr lang="tr-TR" dirty="0"/>
          </a:p>
        </p:txBody>
      </p:sp>
      <p:grpSp>
        <p:nvGrpSpPr>
          <p:cNvPr id="2" name="Group 1"/>
          <p:cNvGrpSpPr/>
          <p:nvPr/>
        </p:nvGrpSpPr>
        <p:grpSpPr>
          <a:xfrm>
            <a:off x="55749" y="55755"/>
            <a:ext cx="11740384" cy="6096009"/>
            <a:chOff x="55749" y="55755"/>
            <a:chExt cx="11740384" cy="6096009"/>
          </a:xfrm>
        </p:grpSpPr>
        <p:pic>
          <p:nvPicPr>
            <p:cNvPr id="1026" name="Picture 2" descr="C:\Users\ssancaktar\Documents\Projects\Web Site\AsyaPortLogo-0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749" y="55755"/>
              <a:ext cx="1811698" cy="1282390"/>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Connector 6"/>
            <p:cNvCxnSpPr/>
            <p:nvPr/>
          </p:nvCxnSpPr>
          <p:spPr>
            <a:xfrm>
              <a:off x="522253" y="1170886"/>
              <a:ext cx="11273880"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522253" y="6151764"/>
              <a:ext cx="11273880"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grpSp>
      <p:pic>
        <p:nvPicPr>
          <p:cNvPr id="8" name="Picture 7">
            <a:extLst>
              <a:ext uri="{FF2B5EF4-FFF2-40B4-BE49-F238E27FC236}">
                <a16:creationId xmlns:a16="http://schemas.microsoft.com/office/drawing/2014/main" id="{A978CB28-4592-7A3E-CAA3-7624D989410E}"/>
              </a:ext>
            </a:extLst>
          </p:cNvPr>
          <p:cNvPicPr>
            <a:picLocks noChangeAspect="1"/>
          </p:cNvPicPr>
          <p:nvPr/>
        </p:nvPicPr>
        <p:blipFill>
          <a:blip r:embed="rId4"/>
          <a:stretch>
            <a:fillRect/>
          </a:stretch>
        </p:blipFill>
        <p:spPr>
          <a:xfrm>
            <a:off x="950490" y="1338144"/>
            <a:ext cx="10291020" cy="4100941"/>
          </a:xfrm>
          <a:prstGeom prst="rect">
            <a:avLst/>
          </a:prstGeom>
        </p:spPr>
      </p:pic>
      <p:sp>
        <p:nvSpPr>
          <p:cNvPr id="11" name="TextBox 10">
            <a:extLst>
              <a:ext uri="{FF2B5EF4-FFF2-40B4-BE49-F238E27FC236}">
                <a16:creationId xmlns:a16="http://schemas.microsoft.com/office/drawing/2014/main" id="{B60CAE90-5A79-8BF5-414F-3C4C58A87E0E}"/>
              </a:ext>
            </a:extLst>
          </p:cNvPr>
          <p:cNvSpPr txBox="1"/>
          <p:nvPr/>
        </p:nvSpPr>
        <p:spPr>
          <a:xfrm>
            <a:off x="3479800" y="4746588"/>
            <a:ext cx="5613400" cy="461665"/>
          </a:xfrm>
          <a:prstGeom prst="rect">
            <a:avLst/>
          </a:prstGeom>
          <a:noFill/>
        </p:spPr>
        <p:txBody>
          <a:bodyPr wrap="square" rtlCol="0">
            <a:spAutoFit/>
          </a:bodyPr>
          <a:lstStyle/>
          <a:p>
            <a:r>
              <a:rPr lang="en-GB" sz="2400" b="1" dirty="0"/>
              <a:t>ASYAPORT 2022 ENVIRONMENTAL REPORT</a:t>
            </a:r>
          </a:p>
        </p:txBody>
      </p:sp>
    </p:spTree>
    <p:extLst>
      <p:ext uri="{BB962C8B-B14F-4D97-AF65-F5344CB8AC3E}">
        <p14:creationId xmlns:p14="http://schemas.microsoft.com/office/powerpoint/2010/main" val="3516216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9052933" y="6492875"/>
            <a:ext cx="2743200" cy="365125"/>
          </a:xfrm>
        </p:spPr>
        <p:txBody>
          <a:bodyPr/>
          <a:lstStyle/>
          <a:p>
            <a:fld id="{4F3D2373-CFE7-4D18-8C4A-457196F6D0B6}" type="slidenum">
              <a:rPr lang="tr-TR" smtClean="0"/>
              <a:t>4</a:t>
            </a:fld>
            <a:endParaRPr lang="tr-TR"/>
          </a:p>
        </p:txBody>
      </p:sp>
      <p:grpSp>
        <p:nvGrpSpPr>
          <p:cNvPr id="2" name="Group 1"/>
          <p:cNvGrpSpPr/>
          <p:nvPr/>
        </p:nvGrpSpPr>
        <p:grpSpPr>
          <a:xfrm>
            <a:off x="55749" y="55755"/>
            <a:ext cx="11740384" cy="6366905"/>
            <a:chOff x="55749" y="55755"/>
            <a:chExt cx="11740384" cy="6096009"/>
          </a:xfrm>
        </p:grpSpPr>
        <p:pic>
          <p:nvPicPr>
            <p:cNvPr id="1026" name="Picture 2" descr="C:\Users\ssancaktar\Documents\Projects\Web Site\AsyaPortLogo-0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749" y="55755"/>
              <a:ext cx="1811698" cy="1282390"/>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Connector 6"/>
            <p:cNvCxnSpPr/>
            <p:nvPr/>
          </p:nvCxnSpPr>
          <p:spPr>
            <a:xfrm>
              <a:off x="522253" y="1008552"/>
              <a:ext cx="11273880"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522253" y="6151764"/>
              <a:ext cx="11273880"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grpSp>
      <p:sp>
        <p:nvSpPr>
          <p:cNvPr id="6" name="TextBox 5"/>
          <p:cNvSpPr txBox="1"/>
          <p:nvPr/>
        </p:nvSpPr>
        <p:spPr>
          <a:xfrm>
            <a:off x="1310532" y="1278910"/>
            <a:ext cx="9370719" cy="805605"/>
          </a:xfrm>
          <a:prstGeom prst="rect">
            <a:avLst/>
          </a:prstGeom>
          <a:noFill/>
        </p:spPr>
        <p:txBody>
          <a:bodyPr wrap="square" rtlCol="0">
            <a:spAutoFit/>
          </a:bodyPr>
          <a:lstStyle/>
          <a:p>
            <a:pPr marR="0" lvl="0">
              <a:spcBef>
                <a:spcPts val="1460"/>
              </a:spcBef>
              <a:spcAft>
                <a:spcPts val="0"/>
              </a:spcAft>
              <a:tabLst>
                <a:tab pos="559435" algn="l"/>
              </a:tabLst>
            </a:pPr>
            <a:r>
              <a:rPr lang="en-US" b="1" kern="0" dirty="0">
                <a:ea typeface="Calibri" panose="020F0502020204030204" pitchFamily="34" charset="0"/>
                <a:cs typeface="Times New Roman" panose="02020603050405020304" pitchFamily="18" charset="0"/>
              </a:rPr>
              <a:t>KEY FIGURES</a:t>
            </a:r>
            <a:endParaRPr lang="en-US" sz="1800" b="1" kern="0" dirty="0">
              <a:effectLst/>
              <a:ea typeface="Calibri" panose="020F0502020204030204" pitchFamily="34" charset="0"/>
              <a:cs typeface="Times New Roman" panose="02020603050405020304" pitchFamily="18" charset="0"/>
            </a:endParaRPr>
          </a:p>
          <a:p>
            <a:pPr algn="just">
              <a:lnSpc>
                <a:spcPct val="115000"/>
              </a:lnSpc>
            </a:pPr>
            <a:endParaRPr lang="en-US" sz="900" b="1" kern="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5" name="Rectangle 4">
            <a:extLst>
              <a:ext uri="{FF2B5EF4-FFF2-40B4-BE49-F238E27FC236}">
                <a16:creationId xmlns:a16="http://schemas.microsoft.com/office/drawing/2014/main" id="{A13A5A87-F107-49C7-9AFC-D0EB807B48D0}"/>
              </a:ext>
            </a:extLst>
          </p:cNvPr>
          <p:cNvSpPr/>
          <p:nvPr/>
        </p:nvSpPr>
        <p:spPr>
          <a:xfrm>
            <a:off x="1567596" y="219895"/>
            <a:ext cx="10313323" cy="830997"/>
          </a:xfrm>
          <a:prstGeom prst="rect">
            <a:avLst/>
          </a:prstGeom>
        </p:spPr>
        <p:txBody>
          <a:bodyPr wrap="square">
            <a:spAutoFit/>
          </a:bodyPr>
          <a:lstStyle/>
          <a:p>
            <a:endParaRPr lang="en-US" sz="1400" b="1" dirty="0"/>
          </a:p>
          <a:p>
            <a:endParaRPr lang="en-US" sz="1400" b="1" dirty="0"/>
          </a:p>
          <a:p>
            <a:pPr algn="ctr"/>
            <a:r>
              <a:rPr lang="en-US" sz="2000" b="1" dirty="0"/>
              <a:t>ENVIRONMENTAL REPORT 2022 </a:t>
            </a:r>
            <a:endParaRPr lang="en-GB" sz="2000" b="1" dirty="0"/>
          </a:p>
        </p:txBody>
      </p:sp>
      <p:sp>
        <p:nvSpPr>
          <p:cNvPr id="14" name="TextBox 13">
            <a:extLst>
              <a:ext uri="{FF2B5EF4-FFF2-40B4-BE49-F238E27FC236}">
                <a16:creationId xmlns:a16="http://schemas.microsoft.com/office/drawing/2014/main" id="{0DA1E068-CB80-4FBC-92ED-CBB2F19CB1DB}"/>
              </a:ext>
            </a:extLst>
          </p:cNvPr>
          <p:cNvSpPr txBox="1"/>
          <p:nvPr/>
        </p:nvSpPr>
        <p:spPr>
          <a:xfrm>
            <a:off x="744967" y="1278910"/>
            <a:ext cx="3359842" cy="4770537"/>
          </a:xfrm>
          <a:prstGeom prst="rect">
            <a:avLst/>
          </a:prstGeom>
          <a:noFill/>
        </p:spPr>
        <p:txBody>
          <a:bodyPr wrap="square">
            <a:spAutoFit/>
          </a:bodyPr>
          <a:lstStyle/>
          <a:p>
            <a:pPr marL="0" marR="0">
              <a:spcBef>
                <a:spcPts val="0"/>
              </a:spcBef>
              <a:spcAft>
                <a:spcPts val="0"/>
              </a:spcAft>
            </a:pPr>
            <a:endParaRPr lang="en-US" sz="1600" b="1" dirty="0">
              <a:effectLst/>
              <a:ea typeface="Open Sans"/>
            </a:endParaRPr>
          </a:p>
          <a:p>
            <a:pPr marL="0" marR="0">
              <a:spcBef>
                <a:spcPts val="0"/>
              </a:spcBef>
              <a:spcAft>
                <a:spcPts val="0"/>
              </a:spcAft>
            </a:pPr>
            <a:r>
              <a:rPr lang="en-US" sz="1600" dirty="0">
                <a:effectLst/>
                <a:ea typeface="Open Sans"/>
              </a:rPr>
              <a:t>• 300.000 m² port field                         </a:t>
            </a:r>
          </a:p>
          <a:p>
            <a:pPr marL="0" marR="0">
              <a:spcBef>
                <a:spcPts val="0"/>
              </a:spcBef>
              <a:spcAft>
                <a:spcPts val="0"/>
              </a:spcAft>
            </a:pPr>
            <a:r>
              <a:rPr lang="en-US" sz="1600" dirty="0">
                <a:effectLst/>
                <a:ea typeface="Open Sans"/>
              </a:rPr>
              <a:t>• 2010 m quay length                           </a:t>
            </a:r>
          </a:p>
          <a:p>
            <a:pPr marL="0" marR="0">
              <a:spcBef>
                <a:spcPts val="0"/>
              </a:spcBef>
              <a:spcAft>
                <a:spcPts val="0"/>
              </a:spcAft>
            </a:pPr>
            <a:r>
              <a:rPr lang="en-US" sz="1600" dirty="0">
                <a:effectLst/>
                <a:ea typeface="Open Sans"/>
              </a:rPr>
              <a:t>• Annual 2.5 million TEU total capacity</a:t>
            </a:r>
          </a:p>
          <a:p>
            <a:pPr marL="0" marR="0">
              <a:spcBef>
                <a:spcPts val="0"/>
              </a:spcBef>
              <a:spcAft>
                <a:spcPts val="0"/>
              </a:spcAft>
            </a:pPr>
            <a:r>
              <a:rPr lang="en-US" sz="1600" dirty="0">
                <a:effectLst/>
                <a:ea typeface="Open Sans"/>
              </a:rPr>
              <a:t>• 18 m water depth</a:t>
            </a:r>
          </a:p>
          <a:p>
            <a:pPr marL="0" marR="0">
              <a:spcBef>
                <a:spcPts val="0"/>
              </a:spcBef>
              <a:spcAft>
                <a:spcPts val="0"/>
              </a:spcAft>
            </a:pPr>
            <a:r>
              <a:rPr lang="en-US" sz="1600" dirty="0">
                <a:effectLst/>
                <a:ea typeface="Open Sans"/>
              </a:rPr>
              <a:t>• 1400 reefer container capacity</a:t>
            </a:r>
          </a:p>
          <a:p>
            <a:pPr marL="0" marR="0">
              <a:spcBef>
                <a:spcPts val="0"/>
              </a:spcBef>
              <a:spcAft>
                <a:spcPts val="0"/>
              </a:spcAft>
            </a:pPr>
            <a:r>
              <a:rPr lang="en-US" sz="1600" dirty="0">
                <a:effectLst/>
                <a:ea typeface="Open Sans"/>
              </a:rPr>
              <a:t>• </a:t>
            </a:r>
            <a:r>
              <a:rPr lang="tr-TR" sz="1600" dirty="0">
                <a:effectLst/>
                <a:ea typeface="Open Sans"/>
              </a:rPr>
              <a:t>91.200 </a:t>
            </a:r>
            <a:r>
              <a:rPr lang="en-US" sz="1600" dirty="0">
                <a:effectLst/>
                <a:ea typeface="Open Sans"/>
              </a:rPr>
              <a:t>TEU intake capacity</a:t>
            </a:r>
          </a:p>
          <a:p>
            <a:pPr marL="0" marR="0">
              <a:spcBef>
                <a:spcPts val="0"/>
              </a:spcBef>
              <a:spcAft>
                <a:spcPts val="0"/>
              </a:spcAft>
            </a:pPr>
            <a:r>
              <a:rPr lang="en-US" sz="1600" dirty="0">
                <a:effectLst/>
                <a:ea typeface="Open Sans"/>
              </a:rPr>
              <a:t>(</a:t>
            </a:r>
            <a:r>
              <a:rPr lang="tr-TR" sz="1600" dirty="0">
                <a:effectLst/>
                <a:ea typeface="Open Sans"/>
              </a:rPr>
              <a:t>50.934</a:t>
            </a:r>
            <a:r>
              <a:rPr lang="en-US" sz="1600" dirty="0">
                <a:effectLst/>
                <a:ea typeface="Open Sans"/>
              </a:rPr>
              <a:t> TEU at port, </a:t>
            </a:r>
            <a:r>
              <a:rPr lang="tr-TR" sz="1600" dirty="0">
                <a:effectLst/>
                <a:ea typeface="Open Sans"/>
              </a:rPr>
              <a:t>40.266</a:t>
            </a:r>
            <a:r>
              <a:rPr lang="en-US" sz="1600" dirty="0">
                <a:effectLst/>
                <a:ea typeface="Open Sans"/>
              </a:rPr>
              <a:t> TEU at depot)</a:t>
            </a:r>
            <a:endParaRPr lang="en-US" sz="1600" dirty="0">
              <a:ea typeface="Open Sans"/>
            </a:endParaRPr>
          </a:p>
          <a:p>
            <a:pPr marL="0" marR="0">
              <a:spcBef>
                <a:spcPts val="0"/>
              </a:spcBef>
              <a:spcAft>
                <a:spcPts val="0"/>
              </a:spcAft>
            </a:pPr>
            <a:endParaRPr lang="en-US" sz="1600" b="1" dirty="0">
              <a:effectLst/>
              <a:ea typeface="Open Sans"/>
            </a:endParaRPr>
          </a:p>
          <a:p>
            <a:pPr marL="0" marR="0">
              <a:spcBef>
                <a:spcPts val="0"/>
              </a:spcBef>
              <a:spcAft>
                <a:spcPts val="0"/>
              </a:spcAft>
            </a:pPr>
            <a:r>
              <a:rPr lang="en-US" sz="1600" b="1" dirty="0">
                <a:ea typeface="Open Sans"/>
              </a:rPr>
              <a:t>               </a:t>
            </a:r>
            <a:r>
              <a:rPr lang="en-US" sz="1600" b="1" dirty="0">
                <a:effectLst/>
                <a:ea typeface="Open Sans"/>
              </a:rPr>
              <a:t>EQUPMENTS                                      </a:t>
            </a:r>
          </a:p>
          <a:p>
            <a:pPr marL="0" marR="0">
              <a:spcBef>
                <a:spcPts val="0"/>
              </a:spcBef>
              <a:spcAft>
                <a:spcPts val="0"/>
              </a:spcAft>
            </a:pPr>
            <a:r>
              <a:rPr lang="en-US" sz="1600" dirty="0">
                <a:effectLst/>
                <a:ea typeface="Open Sans"/>
              </a:rPr>
              <a:t>• 11 STS Ship to Shore Crane                  </a:t>
            </a:r>
          </a:p>
          <a:p>
            <a:pPr marL="0" marR="0">
              <a:spcBef>
                <a:spcPts val="0"/>
              </a:spcBef>
              <a:spcAft>
                <a:spcPts val="0"/>
              </a:spcAft>
            </a:pPr>
            <a:r>
              <a:rPr lang="en-US" sz="1600" dirty="0">
                <a:effectLst/>
                <a:ea typeface="Open Sans"/>
              </a:rPr>
              <a:t>• 4 SCR Electrical Ship Crane                   </a:t>
            </a:r>
          </a:p>
          <a:p>
            <a:pPr marL="0" marR="0">
              <a:spcBef>
                <a:spcPts val="0"/>
              </a:spcBef>
              <a:spcAft>
                <a:spcPts val="0"/>
              </a:spcAft>
            </a:pPr>
            <a:r>
              <a:rPr lang="en-US" sz="1600" dirty="0">
                <a:effectLst/>
                <a:ea typeface="Open Sans"/>
              </a:rPr>
              <a:t>• 30 RTG (Rubber </a:t>
            </a:r>
            <a:r>
              <a:rPr lang="en-US" sz="1600" dirty="0" err="1">
                <a:effectLst/>
                <a:ea typeface="Open Sans"/>
              </a:rPr>
              <a:t>Tyred</a:t>
            </a:r>
            <a:r>
              <a:rPr lang="en-US" sz="1600" dirty="0">
                <a:effectLst/>
                <a:ea typeface="Open Sans"/>
              </a:rPr>
              <a:t> Gantry) </a:t>
            </a:r>
          </a:p>
          <a:p>
            <a:pPr marL="0" marR="0">
              <a:spcBef>
                <a:spcPts val="0"/>
              </a:spcBef>
              <a:spcAft>
                <a:spcPts val="0"/>
              </a:spcAft>
            </a:pPr>
            <a:r>
              <a:rPr lang="en-US" sz="1600" dirty="0">
                <a:effectLst/>
                <a:ea typeface="Open Sans"/>
              </a:rPr>
              <a:t>• 75 TT LNG powered Terminal Truck       </a:t>
            </a:r>
          </a:p>
          <a:p>
            <a:pPr marL="0" marR="0">
              <a:spcBef>
                <a:spcPts val="0"/>
              </a:spcBef>
              <a:spcAft>
                <a:spcPts val="0"/>
              </a:spcAft>
            </a:pPr>
            <a:r>
              <a:rPr lang="en-US" sz="1600" dirty="0">
                <a:effectLst/>
                <a:ea typeface="Open Sans"/>
              </a:rPr>
              <a:t>• 3 RST Reach Stacker</a:t>
            </a:r>
          </a:p>
          <a:p>
            <a:pPr marL="0" marR="0">
              <a:spcBef>
                <a:spcPts val="0"/>
              </a:spcBef>
              <a:spcAft>
                <a:spcPts val="0"/>
              </a:spcAft>
            </a:pPr>
            <a:r>
              <a:rPr lang="en-US" sz="1600" dirty="0">
                <a:effectLst/>
                <a:ea typeface="Open Sans"/>
              </a:rPr>
              <a:t>• 5 ECH Empty Container Handler</a:t>
            </a:r>
            <a:br>
              <a:rPr lang="en-US" sz="1600" dirty="0">
                <a:effectLst/>
                <a:ea typeface="Open Sans"/>
              </a:rPr>
            </a:br>
            <a:r>
              <a:rPr lang="en-US" sz="1600" dirty="0">
                <a:effectLst/>
                <a:ea typeface="Open Sans"/>
              </a:rPr>
              <a:t>• Monthly average 90 ship calls in 2022</a:t>
            </a:r>
          </a:p>
        </p:txBody>
      </p:sp>
      <p:pic>
        <p:nvPicPr>
          <p:cNvPr id="9" name="Picture 8">
            <a:extLst>
              <a:ext uri="{FF2B5EF4-FFF2-40B4-BE49-F238E27FC236}">
                <a16:creationId xmlns:a16="http://schemas.microsoft.com/office/drawing/2014/main" id="{62C76BAC-3F32-42C6-0B65-6176CDB252A2}"/>
              </a:ext>
            </a:extLst>
          </p:cNvPr>
          <p:cNvPicPr>
            <a:picLocks noChangeAspect="1"/>
          </p:cNvPicPr>
          <p:nvPr/>
        </p:nvPicPr>
        <p:blipFill>
          <a:blip r:embed="rId4"/>
          <a:stretch>
            <a:fillRect/>
          </a:stretch>
        </p:blipFill>
        <p:spPr>
          <a:xfrm>
            <a:off x="4670374" y="1278908"/>
            <a:ext cx="6571136" cy="4915731"/>
          </a:xfrm>
          <a:prstGeom prst="rect">
            <a:avLst/>
          </a:prstGeom>
        </p:spPr>
      </p:pic>
    </p:spTree>
    <p:extLst>
      <p:ext uri="{BB962C8B-B14F-4D97-AF65-F5344CB8AC3E}">
        <p14:creationId xmlns:p14="http://schemas.microsoft.com/office/powerpoint/2010/main" val="1504634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9122883" y="6372272"/>
            <a:ext cx="2743200" cy="365125"/>
          </a:xfrm>
        </p:spPr>
        <p:txBody>
          <a:bodyPr/>
          <a:lstStyle/>
          <a:p>
            <a:fld id="{4F3D2373-CFE7-4D18-8C4A-457196F6D0B6}" type="slidenum">
              <a:rPr lang="tr-TR" smtClean="0"/>
              <a:t>5</a:t>
            </a:fld>
            <a:endParaRPr lang="tr-TR"/>
          </a:p>
        </p:txBody>
      </p:sp>
      <p:grpSp>
        <p:nvGrpSpPr>
          <p:cNvPr id="2" name="Group 1"/>
          <p:cNvGrpSpPr/>
          <p:nvPr/>
        </p:nvGrpSpPr>
        <p:grpSpPr>
          <a:xfrm>
            <a:off x="125699" y="11915"/>
            <a:ext cx="11740384" cy="6362903"/>
            <a:chOff x="55749" y="55755"/>
            <a:chExt cx="11740384" cy="6362903"/>
          </a:xfrm>
        </p:grpSpPr>
        <p:pic>
          <p:nvPicPr>
            <p:cNvPr id="1026" name="Picture 2" descr="C:\Users\ssancaktar\Documents\Projects\Web Site\AsyaPortLogo-0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749" y="55755"/>
              <a:ext cx="1811698" cy="1282390"/>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Connector 6"/>
            <p:cNvCxnSpPr/>
            <p:nvPr/>
          </p:nvCxnSpPr>
          <p:spPr>
            <a:xfrm>
              <a:off x="522253" y="1170886"/>
              <a:ext cx="11273880"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522253" y="6418658"/>
              <a:ext cx="11273880"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grpSp>
      <p:sp>
        <p:nvSpPr>
          <p:cNvPr id="6" name="TextBox 5"/>
          <p:cNvSpPr txBox="1"/>
          <p:nvPr/>
        </p:nvSpPr>
        <p:spPr>
          <a:xfrm>
            <a:off x="1031548" y="1369970"/>
            <a:ext cx="9370719" cy="10952229"/>
          </a:xfrm>
          <a:prstGeom prst="rect">
            <a:avLst/>
          </a:prstGeom>
          <a:noFill/>
        </p:spPr>
        <p:txBody>
          <a:bodyPr wrap="square" numCol="1" rtlCol="0">
            <a:spAutoFit/>
          </a:bodyPr>
          <a:lstStyle/>
          <a:p>
            <a:r>
              <a:rPr lang="en-GB" sz="1600" b="1" dirty="0"/>
              <a:t>       2022 ENVIRONMENTAL REPORT CONTENT</a:t>
            </a:r>
          </a:p>
          <a:p>
            <a:pPr marL="342900" indent="-342900" algn="just">
              <a:lnSpc>
                <a:spcPct val="115000"/>
              </a:lnSpc>
              <a:buFont typeface="+mj-lt"/>
              <a:buAutoNum type="arabicPeriod"/>
            </a:pPr>
            <a:r>
              <a:rPr lang="tr-TR" sz="1600" b="1" kern="0" dirty="0">
                <a:ea typeface="Calibri" panose="020F0502020204030204" pitchFamily="34" charset="0"/>
                <a:cs typeface="Times New Roman" panose="02020603050405020304" pitchFamily="18" charset="0"/>
              </a:rPr>
              <a:t>ASYAPORT </a:t>
            </a:r>
            <a:r>
              <a:rPr lang="en-US" sz="1600" b="1" kern="0" dirty="0">
                <a:ea typeface="Calibri" panose="020F0502020204030204" pitchFamily="34" charset="0"/>
                <a:cs typeface="Times New Roman" panose="02020603050405020304" pitchFamily="18" charset="0"/>
              </a:rPr>
              <a:t>ORGANIZATION CHART</a:t>
            </a:r>
          </a:p>
          <a:p>
            <a:pPr marL="342900" indent="-342900" algn="just">
              <a:lnSpc>
                <a:spcPct val="115000"/>
              </a:lnSpc>
              <a:buFont typeface="+mj-lt"/>
              <a:buAutoNum type="arabicPeriod"/>
            </a:pPr>
            <a:r>
              <a:rPr lang="en-US" sz="1600" b="1" kern="0" dirty="0">
                <a:effectLst/>
                <a:ea typeface="Calibri" panose="020F0502020204030204" pitchFamily="34" charset="0"/>
                <a:cs typeface="Times New Roman" panose="02020603050405020304" pitchFamily="18" charset="0"/>
              </a:rPr>
              <a:t>SUSTAINABILITY IN ASYAPORT</a:t>
            </a:r>
          </a:p>
          <a:p>
            <a:pPr marL="342900" indent="-342900" algn="just">
              <a:lnSpc>
                <a:spcPct val="115000"/>
              </a:lnSpc>
              <a:buFont typeface="+mj-lt"/>
              <a:buAutoNum type="arabicPeriod"/>
            </a:pPr>
            <a:r>
              <a:rPr lang="en-US" sz="1600" b="1" dirty="0">
                <a:effectLst/>
                <a:ea typeface="Calibri" panose="020F0502020204030204" pitchFamily="34" charset="0"/>
                <a:cs typeface="Times New Roman" panose="02020603050405020304" pitchFamily="18" charset="0"/>
              </a:rPr>
              <a:t>ASYAPORT INTEGRATED MANAGEMENT SYSTEM POLICY</a:t>
            </a:r>
          </a:p>
          <a:p>
            <a:pPr marL="342900" indent="-342900" algn="just">
              <a:lnSpc>
                <a:spcPct val="115000"/>
              </a:lnSpc>
              <a:buFont typeface="+mj-lt"/>
              <a:buAutoNum type="arabicPeriod"/>
            </a:pPr>
            <a:r>
              <a:rPr lang="en-GB" sz="1600" b="1" dirty="0">
                <a:effectLst/>
                <a:ea typeface="Calibri" panose="020F0502020204030204" pitchFamily="34" charset="0"/>
                <a:cs typeface="Times New Roman" panose="02020603050405020304" pitchFamily="18" charset="0"/>
              </a:rPr>
              <a:t>ASYAPORT MANAGEMENT SYSTEM</a:t>
            </a:r>
          </a:p>
          <a:p>
            <a:pPr marL="342900" indent="-342900" algn="just">
              <a:lnSpc>
                <a:spcPct val="115000"/>
              </a:lnSpc>
              <a:buFont typeface="+mj-lt"/>
              <a:buAutoNum type="arabicPeriod"/>
            </a:pPr>
            <a:r>
              <a:rPr lang="en-US" sz="1600" b="1" dirty="0">
                <a:effectLst/>
                <a:ea typeface="Calibri" panose="020F0502020204030204" pitchFamily="34" charset="0"/>
                <a:cs typeface="Times New Roman" panose="02020603050405020304" pitchFamily="18" charset="0"/>
              </a:rPr>
              <a:t>COMPLIANCE WITH LAW</a:t>
            </a:r>
          </a:p>
          <a:p>
            <a:pPr marL="342900" indent="-342900" algn="just">
              <a:lnSpc>
                <a:spcPct val="115000"/>
              </a:lnSpc>
              <a:buFont typeface="+mj-lt"/>
              <a:buAutoNum type="arabicPeriod"/>
            </a:pPr>
            <a:r>
              <a:rPr lang="en-US" sz="1600" b="1" dirty="0">
                <a:effectLst/>
                <a:ea typeface="Calibri" panose="020F0502020204030204" pitchFamily="34" charset="0"/>
              </a:rPr>
              <a:t>ENERGY, NATURAL RESOURCES USE AND RESOURCES</a:t>
            </a:r>
          </a:p>
          <a:p>
            <a:pPr marL="342900" indent="-342900" algn="just">
              <a:lnSpc>
                <a:spcPct val="115000"/>
              </a:lnSpc>
              <a:buFont typeface="+mj-lt"/>
              <a:buAutoNum type="arabicPeriod"/>
            </a:pPr>
            <a:r>
              <a:rPr lang="en-US" sz="1600" b="1" dirty="0">
                <a:ea typeface="Calibri" panose="020F0502020204030204" pitchFamily="34" charset="0"/>
                <a:cs typeface="Times New Roman" panose="02020603050405020304" pitchFamily="18" charset="0"/>
              </a:rPr>
              <a:t>WASTE MANAGEMENT</a:t>
            </a:r>
            <a:endParaRPr lang="en-US" sz="1600" b="1" dirty="0">
              <a:effectLst/>
              <a:ea typeface="Calibri" panose="020F0502020204030204" pitchFamily="34" charset="0"/>
            </a:endParaRPr>
          </a:p>
          <a:p>
            <a:pPr marL="342900" indent="-342900" algn="just">
              <a:lnSpc>
                <a:spcPct val="115000"/>
              </a:lnSpc>
              <a:buFont typeface="+mj-lt"/>
              <a:buAutoNum type="arabicPeriod"/>
            </a:pPr>
            <a:r>
              <a:rPr lang="en-US" sz="1600" b="1" dirty="0">
                <a:effectLst/>
                <a:ea typeface="Calibri" panose="020F0502020204030204" pitchFamily="34" charset="0"/>
              </a:rPr>
              <a:t>WATER AND WASTEWATER TREATMENT</a:t>
            </a:r>
          </a:p>
          <a:p>
            <a:pPr marL="342900" indent="-342900" algn="just">
              <a:lnSpc>
                <a:spcPct val="115000"/>
              </a:lnSpc>
              <a:buFont typeface="+mj-lt"/>
              <a:buAutoNum type="arabicPeriod"/>
            </a:pPr>
            <a:r>
              <a:rPr lang="en-US" sz="1600" b="1" dirty="0">
                <a:effectLst/>
                <a:latin typeface="Calibri" panose="020F0502020204030204" pitchFamily="34" charset="0"/>
                <a:ea typeface="Calibri" panose="020F0502020204030204" pitchFamily="34" charset="0"/>
                <a:cs typeface="Calibri" panose="020F0502020204030204" pitchFamily="34" charset="0"/>
              </a:rPr>
              <a:t>AIR POLLUTION CONTROL</a:t>
            </a:r>
          </a:p>
          <a:p>
            <a:pPr marL="342900" indent="-342900" algn="just">
              <a:lnSpc>
                <a:spcPct val="115000"/>
              </a:lnSpc>
              <a:buFont typeface="+mj-lt"/>
              <a:buAutoNum type="arabicPeriod"/>
            </a:pPr>
            <a:r>
              <a:rPr lang="en-US" sz="1600" b="1" dirty="0">
                <a:effectLst/>
                <a:latin typeface="Calibri" panose="020F0502020204030204" pitchFamily="34" charset="0"/>
                <a:ea typeface="Calibri" panose="020F0502020204030204" pitchFamily="34" charset="0"/>
                <a:cs typeface="Calibri" panose="020F0502020204030204" pitchFamily="34" charset="0"/>
              </a:rPr>
              <a:t>GREENHOUSE GASES MANAGEMENT</a:t>
            </a:r>
          </a:p>
          <a:p>
            <a:pPr marL="342900" indent="-342900" algn="just">
              <a:lnSpc>
                <a:spcPct val="115000"/>
              </a:lnSpc>
              <a:buFont typeface="+mj-lt"/>
              <a:buAutoNum type="arabicPeriod"/>
            </a:pPr>
            <a:r>
              <a:rPr lang="en-US" sz="1600" b="1" kern="0" dirty="0">
                <a:effectLst/>
                <a:latin typeface="Calibri" panose="020F0502020204030204" pitchFamily="34" charset="0"/>
                <a:ea typeface="Calibri" panose="020F0502020204030204" pitchFamily="34" charset="0"/>
                <a:cs typeface="Calibri" panose="020F0502020204030204" pitchFamily="34" charset="0"/>
              </a:rPr>
              <a:t>NOISE</a:t>
            </a:r>
            <a:r>
              <a:rPr lang="en-US" sz="1600" b="1" kern="0" spc="-5" dirty="0">
                <a:effectLst/>
                <a:latin typeface="Calibri" panose="020F0502020204030204" pitchFamily="34" charset="0"/>
                <a:ea typeface="Calibri" panose="020F0502020204030204" pitchFamily="34" charset="0"/>
                <a:cs typeface="Calibri" panose="020F0502020204030204" pitchFamily="34" charset="0"/>
              </a:rPr>
              <a:t> </a:t>
            </a:r>
            <a:r>
              <a:rPr lang="en-US" sz="1600" b="1" kern="0" dirty="0">
                <a:effectLst/>
                <a:latin typeface="Calibri" panose="020F0502020204030204" pitchFamily="34" charset="0"/>
                <a:ea typeface="Calibri" panose="020F0502020204030204" pitchFamily="34" charset="0"/>
                <a:cs typeface="Calibri" panose="020F0502020204030204" pitchFamily="34" charset="0"/>
              </a:rPr>
              <a:t>MANAGEMENT</a:t>
            </a:r>
          </a:p>
          <a:p>
            <a:pPr marL="342900" indent="-342900" algn="just">
              <a:lnSpc>
                <a:spcPct val="115000"/>
              </a:lnSpc>
              <a:buFont typeface="+mj-lt"/>
              <a:buAutoNum type="arabicPeriod"/>
            </a:pPr>
            <a:r>
              <a:rPr lang="en-US" sz="1600" b="1" kern="0" dirty="0">
                <a:effectLst/>
                <a:latin typeface="Calibri" panose="020F0502020204030204" pitchFamily="34" charset="0"/>
                <a:ea typeface="Calibri" panose="020F0502020204030204" pitchFamily="34" charset="0"/>
                <a:cs typeface="Calibri" panose="020F0502020204030204" pitchFamily="34" charset="0"/>
              </a:rPr>
              <a:t>SOIL POLLUTION</a:t>
            </a:r>
          </a:p>
          <a:p>
            <a:pPr marL="342900" indent="-342900" algn="just">
              <a:lnSpc>
                <a:spcPct val="115000"/>
              </a:lnSpc>
              <a:buFont typeface="+mj-lt"/>
              <a:buAutoNum type="arabicPeriod"/>
            </a:pPr>
            <a:r>
              <a:rPr lang="en-US" sz="1600" b="1" dirty="0">
                <a:latin typeface="Calibri" panose="020F0502020204030204" pitchFamily="34" charset="0"/>
                <a:cs typeface="Calibri" panose="020F0502020204030204" pitchFamily="34" charset="0"/>
              </a:rPr>
              <a:t>MANAGEMENT OF CHEMICALS</a:t>
            </a:r>
          </a:p>
          <a:p>
            <a:pPr marL="342900" indent="-342900" algn="just">
              <a:lnSpc>
                <a:spcPct val="115000"/>
              </a:lnSpc>
              <a:buFont typeface="+mj-lt"/>
              <a:buAutoNum type="arabicPeriod"/>
            </a:pPr>
            <a:r>
              <a:rPr lang="en-US" sz="1600" b="1" dirty="0">
                <a:effectLst/>
                <a:latin typeface="Calibri" panose="020F0502020204030204" pitchFamily="34" charset="0"/>
                <a:ea typeface="Calibri" panose="020F0502020204030204" pitchFamily="34" charset="0"/>
                <a:cs typeface="Calibri" panose="020F0502020204030204" pitchFamily="34" charset="0"/>
              </a:rPr>
              <a:t>ZERO WASTE MANAGEMENT</a:t>
            </a:r>
          </a:p>
          <a:p>
            <a:pPr marL="342900" indent="-342900" algn="just">
              <a:lnSpc>
                <a:spcPct val="115000"/>
              </a:lnSpc>
              <a:buFont typeface="+mj-lt"/>
              <a:buAutoNum type="arabicPeriod"/>
            </a:pPr>
            <a:r>
              <a:rPr lang="en-US" sz="1600" b="1" dirty="0">
                <a:latin typeface="Calibri" panose="020F0502020204030204" pitchFamily="34" charset="0"/>
                <a:cs typeface="Calibri" panose="020F0502020204030204" pitchFamily="34" charset="0"/>
              </a:rPr>
              <a:t>ENVIRONMENTAL </a:t>
            </a:r>
            <a:r>
              <a:rPr lang="tr-TR" sz="1600" b="1" dirty="0">
                <a:latin typeface="Calibri" panose="020F0502020204030204" pitchFamily="34" charset="0"/>
                <a:cs typeface="Calibri" panose="020F0502020204030204" pitchFamily="34" charset="0"/>
              </a:rPr>
              <a:t>TRAINING</a:t>
            </a:r>
            <a:endParaRPr lang="en-US" sz="1600" b="1" dirty="0">
              <a:latin typeface="Calibri" panose="020F0502020204030204" pitchFamily="34" charset="0"/>
              <a:cs typeface="Calibri" panose="020F0502020204030204" pitchFamily="34" charset="0"/>
            </a:endParaRPr>
          </a:p>
          <a:p>
            <a:pPr algn="just">
              <a:lnSpc>
                <a:spcPct val="115000"/>
              </a:lnSpc>
            </a:pPr>
            <a:endParaRPr lang="en-US" sz="1800" b="1" kern="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endParaRPr>
          </a:p>
          <a:p>
            <a:pPr marL="342900" indent="-342900" algn="just">
              <a:lnSpc>
                <a:spcPct val="115000"/>
              </a:lnSpc>
              <a:buFont typeface="+mj-lt"/>
              <a:buAutoNum type="arabicPeriod"/>
            </a:pPr>
            <a:endParaRPr lang="en-US" sz="18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endParaRPr>
          </a:p>
          <a:p>
            <a:pPr marL="342900" indent="-342900" algn="just">
              <a:lnSpc>
                <a:spcPct val="115000"/>
              </a:lnSpc>
              <a:buFont typeface="+mj-lt"/>
              <a:buAutoNum type="arabicPeriod"/>
            </a:pPr>
            <a:endParaRPr lang="en-US" sz="18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endParaRPr>
          </a:p>
          <a:p>
            <a:pPr marL="342900" indent="-342900" algn="just">
              <a:lnSpc>
                <a:spcPct val="115000"/>
              </a:lnSpc>
              <a:buFont typeface="+mj-lt"/>
              <a:buAutoNum type="arabicPeriod"/>
            </a:pPr>
            <a:endParaRPr lang="en-US" sz="18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endParaRPr>
          </a:p>
          <a:p>
            <a:pPr marL="342900" indent="-342900" algn="just">
              <a:lnSpc>
                <a:spcPct val="115000"/>
              </a:lnSpc>
              <a:buFont typeface="+mj-lt"/>
              <a:buAutoNum type="arabicPeriod"/>
            </a:pPr>
            <a:endParaRPr lang="en-US" b="1" dirty="0">
              <a:highlight>
                <a:srgbClr val="FFFF00"/>
              </a:highlight>
              <a:ea typeface="Calibri" panose="020F0502020204030204" pitchFamily="34" charset="0"/>
              <a:cs typeface="Times New Roman" panose="02020603050405020304" pitchFamily="18" charset="0"/>
            </a:endParaRPr>
          </a:p>
          <a:p>
            <a:pPr marL="342900" indent="-342900" algn="just">
              <a:lnSpc>
                <a:spcPct val="115000"/>
              </a:lnSpc>
              <a:buFont typeface="+mj-lt"/>
              <a:buAutoNum type="arabicPeriod"/>
            </a:pPr>
            <a:endParaRPr lang="en-US" sz="1800" dirty="0">
              <a:effectLst/>
              <a:highlight>
                <a:srgbClr val="FFFF00"/>
              </a:highlight>
              <a:ea typeface="Calibri" panose="020F0502020204030204" pitchFamily="34" charset="0"/>
              <a:cs typeface="Times New Roman" panose="02020603050405020304" pitchFamily="18" charset="0"/>
            </a:endParaRPr>
          </a:p>
          <a:p>
            <a:pPr marL="342900" indent="-342900" algn="just">
              <a:lnSpc>
                <a:spcPct val="115000"/>
              </a:lnSpc>
              <a:buFont typeface="+mj-lt"/>
              <a:buAutoNum type="arabicPeriod"/>
            </a:pPr>
            <a:endParaRPr lang="en-US" sz="1800" dirty="0">
              <a:effectLst/>
              <a:highlight>
                <a:srgbClr val="FFFF00"/>
              </a:highlight>
              <a:ea typeface="Calibri" panose="020F0502020204030204" pitchFamily="34" charset="0"/>
              <a:cs typeface="Times New Roman" panose="02020603050405020304" pitchFamily="18" charset="0"/>
            </a:endParaRPr>
          </a:p>
          <a:p>
            <a:pPr marL="342900" indent="-342900" algn="just">
              <a:lnSpc>
                <a:spcPct val="115000"/>
              </a:lnSpc>
              <a:buFont typeface="+mj-lt"/>
              <a:buAutoNum type="arabicPeriod"/>
            </a:pPr>
            <a:endParaRPr lang="en-US" sz="1800" dirty="0">
              <a:effectLst/>
              <a:highlight>
                <a:srgbClr val="FFFF00"/>
              </a:highlight>
              <a:ea typeface="Calibri" panose="020F0502020204030204" pitchFamily="34" charset="0"/>
              <a:cs typeface="Times New Roman" panose="02020603050405020304" pitchFamily="18" charset="0"/>
            </a:endParaRPr>
          </a:p>
          <a:p>
            <a:pPr marL="342900" indent="-342900" algn="just">
              <a:lnSpc>
                <a:spcPct val="115000"/>
              </a:lnSpc>
              <a:buFont typeface="+mj-lt"/>
              <a:buAutoNum type="arabicPeriod"/>
            </a:pPr>
            <a:endParaRPr lang="en-US" sz="1800" dirty="0">
              <a:effectLst/>
              <a:highlight>
                <a:srgbClr val="FFFF00"/>
              </a:highlight>
              <a:ea typeface="Calibri" panose="020F0502020204030204" pitchFamily="34" charset="0"/>
              <a:cs typeface="Times New Roman" panose="02020603050405020304" pitchFamily="18" charset="0"/>
            </a:endParaRPr>
          </a:p>
          <a:p>
            <a:pPr marL="342900" indent="-342900" algn="just">
              <a:lnSpc>
                <a:spcPct val="115000"/>
              </a:lnSpc>
              <a:buFont typeface="+mj-lt"/>
              <a:buAutoNum type="arabicPeriod"/>
            </a:pPr>
            <a:endParaRPr lang="en-US" sz="1800" b="1" kern="0" dirty="0">
              <a:effectLst/>
              <a:highlight>
                <a:srgbClr val="FFFF00"/>
              </a:highlight>
              <a:ea typeface="Calibri" panose="020F0502020204030204" pitchFamily="34" charset="0"/>
              <a:cs typeface="Times New Roman" panose="02020603050405020304" pitchFamily="18" charset="0"/>
            </a:endParaRPr>
          </a:p>
          <a:p>
            <a:pPr marL="342900" indent="-342900" algn="just">
              <a:lnSpc>
                <a:spcPct val="115000"/>
              </a:lnSpc>
              <a:buFont typeface="+mj-lt"/>
              <a:buAutoNum type="arabicPeriod"/>
            </a:pPr>
            <a:endParaRPr lang="en-US" b="1" kern="0" dirty="0">
              <a:highlight>
                <a:srgbClr val="FFFF00"/>
              </a:highlight>
              <a:ea typeface="Calibri" panose="020F0502020204030204" pitchFamily="34" charset="0"/>
              <a:cs typeface="Times New Roman" panose="02020603050405020304" pitchFamily="18" charset="0"/>
            </a:endParaRPr>
          </a:p>
          <a:p>
            <a:pPr marL="342900" indent="-342900" algn="just">
              <a:lnSpc>
                <a:spcPct val="115000"/>
              </a:lnSpc>
              <a:buFont typeface="+mj-lt"/>
              <a:buAutoNum type="arabicPeriod"/>
            </a:pPr>
            <a:endParaRPr lang="en-US" b="1" kern="0" dirty="0">
              <a:highlight>
                <a:srgbClr val="FFFF00"/>
              </a:highlight>
              <a:ea typeface="Calibri" panose="020F0502020204030204" pitchFamily="34" charset="0"/>
              <a:cs typeface="Times New Roman" panose="02020603050405020304" pitchFamily="18" charset="0"/>
            </a:endParaRPr>
          </a:p>
          <a:p>
            <a:pPr marL="342900" indent="-342900" algn="just">
              <a:lnSpc>
                <a:spcPct val="115000"/>
              </a:lnSpc>
              <a:buFont typeface="+mj-lt"/>
              <a:buAutoNum type="arabicPeriod"/>
            </a:pPr>
            <a:endParaRPr lang="en-US" b="1" kern="0" dirty="0">
              <a:highlight>
                <a:srgbClr val="FFFF00"/>
              </a:highlight>
              <a:ea typeface="Calibri" panose="020F0502020204030204" pitchFamily="34" charset="0"/>
              <a:cs typeface="Times New Roman" panose="02020603050405020304" pitchFamily="18" charset="0"/>
            </a:endParaRPr>
          </a:p>
          <a:p>
            <a:pPr algn="just">
              <a:lnSpc>
                <a:spcPct val="115000"/>
              </a:lnSpc>
            </a:pPr>
            <a:endParaRPr lang="en-US" sz="1800" b="1" kern="0" dirty="0">
              <a:effectLst/>
              <a:highlight>
                <a:srgbClr val="FFFF00"/>
              </a:highlight>
              <a:ea typeface="Calibri" panose="020F0502020204030204" pitchFamily="34" charset="0"/>
              <a:cs typeface="Times New Roman" panose="02020603050405020304" pitchFamily="18" charset="0"/>
            </a:endParaRPr>
          </a:p>
          <a:p>
            <a:pPr algn="just">
              <a:lnSpc>
                <a:spcPct val="115000"/>
              </a:lnSpc>
            </a:pPr>
            <a:endParaRPr lang="en-US" sz="1800" b="1" kern="0" dirty="0">
              <a:effectLst/>
              <a:highlight>
                <a:srgbClr val="FFFF00"/>
              </a:highlight>
              <a:ea typeface="Calibri" panose="020F0502020204030204" pitchFamily="34" charset="0"/>
              <a:cs typeface="Times New Roman" panose="02020603050405020304" pitchFamily="18" charset="0"/>
            </a:endParaRPr>
          </a:p>
          <a:p>
            <a:pPr algn="just">
              <a:lnSpc>
                <a:spcPct val="115000"/>
              </a:lnSpc>
            </a:pPr>
            <a:r>
              <a:rPr lang="en-US" sz="1800" b="1" kern="0" dirty="0">
                <a:effectLst/>
                <a:highlight>
                  <a:srgbClr val="FFFF00"/>
                </a:highlight>
                <a:ea typeface="Calibri" panose="020F0502020204030204" pitchFamily="34" charset="0"/>
                <a:cs typeface="Times New Roman" panose="02020603050405020304" pitchFamily="18" charset="0"/>
              </a:rPr>
              <a:t>	</a:t>
            </a:r>
          </a:p>
          <a:p>
            <a:pPr algn="just">
              <a:lnSpc>
                <a:spcPct val="115000"/>
              </a:lnSpc>
            </a:pPr>
            <a:endParaRPr lang="en-US" b="1" kern="0" dirty="0">
              <a:highlight>
                <a:srgbClr val="FFFF00"/>
              </a:highlight>
              <a:ea typeface="Calibri" panose="020F0502020204030204" pitchFamily="34" charset="0"/>
              <a:cs typeface="Times New Roman" panose="02020603050405020304" pitchFamily="18" charset="0"/>
            </a:endParaRPr>
          </a:p>
          <a:p>
            <a:pPr algn="just">
              <a:lnSpc>
                <a:spcPct val="115000"/>
              </a:lnSpc>
            </a:pPr>
            <a:endParaRPr lang="en-US" sz="1800" b="1" kern="0" dirty="0">
              <a:effectLst/>
              <a:highlight>
                <a:srgbClr val="FFFF00"/>
              </a:highlight>
              <a:ea typeface="Calibri" panose="020F0502020204030204" pitchFamily="34" charset="0"/>
              <a:cs typeface="Times New Roman" panose="02020603050405020304" pitchFamily="18" charset="0"/>
            </a:endParaRPr>
          </a:p>
          <a:p>
            <a:endParaRPr lang="en-GB" dirty="0">
              <a:highlight>
                <a:srgbClr val="FFFF00"/>
              </a:highlight>
            </a:endParaRPr>
          </a:p>
        </p:txBody>
      </p:sp>
      <p:sp>
        <p:nvSpPr>
          <p:cNvPr id="9" name="TextBox 8">
            <a:extLst>
              <a:ext uri="{FF2B5EF4-FFF2-40B4-BE49-F238E27FC236}">
                <a16:creationId xmlns:a16="http://schemas.microsoft.com/office/drawing/2014/main" id="{CB60AF26-B137-4FF6-834C-635242B96554}"/>
              </a:ext>
            </a:extLst>
          </p:cNvPr>
          <p:cNvSpPr txBox="1"/>
          <p:nvPr/>
        </p:nvSpPr>
        <p:spPr>
          <a:xfrm>
            <a:off x="1714128" y="535216"/>
            <a:ext cx="6098146" cy="369332"/>
          </a:xfrm>
          <a:prstGeom prst="rect">
            <a:avLst/>
          </a:prstGeom>
          <a:noFill/>
        </p:spPr>
        <p:txBody>
          <a:bodyPr wrap="square">
            <a:spAutoFit/>
          </a:bodyPr>
          <a:lstStyle/>
          <a:p>
            <a:pPr algn="ctr"/>
            <a:r>
              <a:rPr lang="en-US" sz="1800" b="1" dirty="0"/>
              <a:t>ENVIRONMENTAL REPORT 2022 </a:t>
            </a:r>
            <a:endParaRPr lang="en-GB" sz="1800" b="1" dirty="0"/>
          </a:p>
        </p:txBody>
      </p:sp>
    </p:spTree>
    <p:extLst>
      <p:ext uri="{BB962C8B-B14F-4D97-AF65-F5344CB8AC3E}">
        <p14:creationId xmlns:p14="http://schemas.microsoft.com/office/powerpoint/2010/main" val="1140910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9122883" y="6372272"/>
            <a:ext cx="2743200" cy="365125"/>
          </a:xfrm>
        </p:spPr>
        <p:txBody>
          <a:bodyPr/>
          <a:lstStyle/>
          <a:p>
            <a:fld id="{4F3D2373-CFE7-4D18-8C4A-457196F6D0B6}" type="slidenum">
              <a:rPr lang="tr-TR" smtClean="0"/>
              <a:t>6</a:t>
            </a:fld>
            <a:endParaRPr lang="tr-TR"/>
          </a:p>
        </p:txBody>
      </p:sp>
      <p:grpSp>
        <p:nvGrpSpPr>
          <p:cNvPr id="2" name="Group 1"/>
          <p:cNvGrpSpPr/>
          <p:nvPr/>
        </p:nvGrpSpPr>
        <p:grpSpPr>
          <a:xfrm>
            <a:off x="125699" y="11915"/>
            <a:ext cx="11740384" cy="6362903"/>
            <a:chOff x="55749" y="55755"/>
            <a:chExt cx="11740384" cy="6362903"/>
          </a:xfrm>
        </p:grpSpPr>
        <p:pic>
          <p:nvPicPr>
            <p:cNvPr id="1026" name="Picture 2" descr="C:\Users\ssancaktar\Documents\Projects\Web Site\AsyaPortLogo-0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749" y="55755"/>
              <a:ext cx="1811698" cy="1282390"/>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Connector 6"/>
            <p:cNvCxnSpPr/>
            <p:nvPr/>
          </p:nvCxnSpPr>
          <p:spPr>
            <a:xfrm>
              <a:off x="522253" y="1170886"/>
              <a:ext cx="11273880"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522253" y="6418658"/>
              <a:ext cx="11273880"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grpSp>
      <p:sp>
        <p:nvSpPr>
          <p:cNvPr id="5" name="Rectangle 4">
            <a:extLst>
              <a:ext uri="{FF2B5EF4-FFF2-40B4-BE49-F238E27FC236}">
                <a16:creationId xmlns:a16="http://schemas.microsoft.com/office/drawing/2014/main" id="{A13A5A87-F107-49C7-9AFC-D0EB807B48D0}"/>
              </a:ext>
            </a:extLst>
          </p:cNvPr>
          <p:cNvSpPr/>
          <p:nvPr/>
        </p:nvSpPr>
        <p:spPr>
          <a:xfrm>
            <a:off x="1482810" y="435340"/>
            <a:ext cx="10313323" cy="615553"/>
          </a:xfrm>
          <a:prstGeom prst="rect">
            <a:avLst/>
          </a:prstGeom>
        </p:spPr>
        <p:txBody>
          <a:bodyPr wrap="square">
            <a:spAutoFit/>
          </a:bodyPr>
          <a:lstStyle/>
          <a:p>
            <a:endParaRPr lang="en-US" sz="1400" b="1" dirty="0"/>
          </a:p>
          <a:p>
            <a:pPr algn="ctr"/>
            <a:r>
              <a:rPr lang="en-US" sz="2000" b="1" dirty="0"/>
              <a:t>ENVIRONMENTAL REPORT 2022 </a:t>
            </a:r>
            <a:endParaRPr lang="en-GB" sz="2000" b="1" dirty="0"/>
          </a:p>
        </p:txBody>
      </p:sp>
      <p:pic>
        <p:nvPicPr>
          <p:cNvPr id="8" name="Resim 7">
            <a:extLst>
              <a:ext uri="{FF2B5EF4-FFF2-40B4-BE49-F238E27FC236}">
                <a16:creationId xmlns:a16="http://schemas.microsoft.com/office/drawing/2014/main" id="{32CC690C-05F3-0EB6-A009-E14563B294D8}"/>
              </a:ext>
            </a:extLst>
          </p:cNvPr>
          <p:cNvPicPr>
            <a:picLocks noChangeAspect="1"/>
          </p:cNvPicPr>
          <p:nvPr/>
        </p:nvPicPr>
        <p:blipFill>
          <a:blip r:embed="rId4"/>
          <a:stretch>
            <a:fillRect/>
          </a:stretch>
        </p:blipFill>
        <p:spPr>
          <a:xfrm>
            <a:off x="745723" y="1203200"/>
            <a:ext cx="11120359" cy="5064669"/>
          </a:xfrm>
          <a:prstGeom prst="rect">
            <a:avLst/>
          </a:prstGeom>
        </p:spPr>
      </p:pic>
    </p:spTree>
    <p:extLst>
      <p:ext uri="{BB962C8B-B14F-4D97-AF65-F5344CB8AC3E}">
        <p14:creationId xmlns:p14="http://schemas.microsoft.com/office/powerpoint/2010/main" val="28408474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9052933" y="6492875"/>
            <a:ext cx="2743200" cy="365125"/>
          </a:xfrm>
        </p:spPr>
        <p:txBody>
          <a:bodyPr/>
          <a:lstStyle/>
          <a:p>
            <a:fld id="{4F3D2373-CFE7-4D18-8C4A-457196F6D0B6}" type="slidenum">
              <a:rPr lang="tr-TR" smtClean="0"/>
              <a:t>7</a:t>
            </a:fld>
            <a:endParaRPr lang="tr-TR"/>
          </a:p>
        </p:txBody>
      </p:sp>
      <p:grpSp>
        <p:nvGrpSpPr>
          <p:cNvPr id="2" name="Group 1"/>
          <p:cNvGrpSpPr/>
          <p:nvPr/>
        </p:nvGrpSpPr>
        <p:grpSpPr>
          <a:xfrm>
            <a:off x="55749" y="55755"/>
            <a:ext cx="11740384" cy="6366905"/>
            <a:chOff x="55749" y="55755"/>
            <a:chExt cx="11740384" cy="6096009"/>
          </a:xfrm>
        </p:grpSpPr>
        <p:pic>
          <p:nvPicPr>
            <p:cNvPr id="1026" name="Picture 2" descr="C:\Users\ssancaktar\Documents\Projects\Web Site\AsyaPortLogo-0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749" y="55755"/>
              <a:ext cx="1811698" cy="1282390"/>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Connector 6"/>
            <p:cNvCxnSpPr/>
            <p:nvPr/>
          </p:nvCxnSpPr>
          <p:spPr>
            <a:xfrm>
              <a:off x="522253" y="1008552"/>
              <a:ext cx="11273880"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522253" y="6151764"/>
              <a:ext cx="11273880"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grpSp>
      <p:sp>
        <p:nvSpPr>
          <p:cNvPr id="11" name="TextBox 10">
            <a:extLst>
              <a:ext uri="{FF2B5EF4-FFF2-40B4-BE49-F238E27FC236}">
                <a16:creationId xmlns:a16="http://schemas.microsoft.com/office/drawing/2014/main" id="{8104A8F4-C570-4317-83CF-0394FA66A994}"/>
              </a:ext>
            </a:extLst>
          </p:cNvPr>
          <p:cNvSpPr txBox="1"/>
          <p:nvPr/>
        </p:nvSpPr>
        <p:spPr>
          <a:xfrm>
            <a:off x="1234332" y="1188601"/>
            <a:ext cx="9370719" cy="1451936"/>
          </a:xfrm>
          <a:prstGeom prst="rect">
            <a:avLst/>
          </a:prstGeom>
          <a:noFill/>
        </p:spPr>
        <p:txBody>
          <a:bodyPr wrap="square" rtlCol="0">
            <a:spAutoFit/>
          </a:bodyPr>
          <a:lstStyle/>
          <a:p>
            <a:pPr algn="just">
              <a:lnSpc>
                <a:spcPct val="115000"/>
              </a:lnSpc>
            </a:pPr>
            <a:r>
              <a:rPr lang="en-US" sz="1800" b="1" kern="0" dirty="0">
                <a:effectLst/>
                <a:ea typeface="Calibri" panose="020F0502020204030204" pitchFamily="34" charset="0"/>
                <a:cs typeface="Times New Roman" panose="02020603050405020304" pitchFamily="18" charset="0"/>
              </a:rPr>
              <a:t>SUSTAINABILITY</a:t>
            </a:r>
            <a:endParaRPr lang="en-US" sz="900" b="1" kern="0" dirty="0">
              <a:effectLst/>
              <a:ea typeface="Calibri" panose="020F0502020204030204" pitchFamily="34" charset="0"/>
              <a:cs typeface="Times New Roman" panose="02020603050405020304" pitchFamily="18" charset="0"/>
            </a:endParaRPr>
          </a:p>
          <a:p>
            <a:pPr marL="0" marR="0" algn="just">
              <a:lnSpc>
                <a:spcPct val="115000"/>
              </a:lnSpc>
              <a:spcBef>
                <a:spcPts val="0"/>
              </a:spcBef>
              <a:spcAft>
                <a:spcPts val="0"/>
              </a:spcAft>
            </a:pPr>
            <a:r>
              <a:rPr lang="en-US" sz="2000" dirty="0">
                <a:effectLst/>
                <a:ea typeface="Calibri" panose="020F0502020204030204" pitchFamily="34" charset="0"/>
                <a:cs typeface="Times New Roman" panose="02020603050405020304" pitchFamily="18" charset="0"/>
              </a:rPr>
              <a:t>Asyaport; With its business objective based on strategic thinking, planning technology, careful investment, decisions and continuous disclosure, it aims to be a sustainable port that can meet the needs</a:t>
            </a:r>
            <a:r>
              <a:rPr lang="en-US" sz="1600" dirty="0">
                <a:effectLst/>
                <a:ea typeface="Calibri" panose="020F0502020204030204" pitchFamily="34" charset="0"/>
                <a:cs typeface="Times New Roman" panose="02020603050405020304" pitchFamily="18" charset="0"/>
              </a:rPr>
              <a:t>.</a:t>
            </a:r>
            <a:endParaRPr lang="en-GB" sz="1600" dirty="0"/>
          </a:p>
        </p:txBody>
      </p:sp>
      <p:sp>
        <p:nvSpPr>
          <p:cNvPr id="6" name="TextBox 5">
            <a:extLst>
              <a:ext uri="{FF2B5EF4-FFF2-40B4-BE49-F238E27FC236}">
                <a16:creationId xmlns:a16="http://schemas.microsoft.com/office/drawing/2014/main" id="{21BBED3B-6247-4374-E355-3CB41ED08987}"/>
              </a:ext>
            </a:extLst>
          </p:cNvPr>
          <p:cNvSpPr txBox="1"/>
          <p:nvPr/>
        </p:nvSpPr>
        <p:spPr>
          <a:xfrm>
            <a:off x="1799381" y="492059"/>
            <a:ext cx="6098146" cy="369332"/>
          </a:xfrm>
          <a:prstGeom prst="rect">
            <a:avLst/>
          </a:prstGeom>
          <a:noFill/>
        </p:spPr>
        <p:txBody>
          <a:bodyPr wrap="square">
            <a:spAutoFit/>
          </a:bodyPr>
          <a:lstStyle/>
          <a:p>
            <a:r>
              <a:rPr lang="en-US" sz="1800" b="1" dirty="0"/>
              <a:t>ENVIRONMENTAL REPORT 2022 </a:t>
            </a:r>
            <a:endParaRPr lang="en-GB" sz="1800" b="1" dirty="0"/>
          </a:p>
        </p:txBody>
      </p:sp>
      <p:pic>
        <p:nvPicPr>
          <p:cNvPr id="8" name="Picture 7">
            <a:extLst>
              <a:ext uri="{FF2B5EF4-FFF2-40B4-BE49-F238E27FC236}">
                <a16:creationId xmlns:a16="http://schemas.microsoft.com/office/drawing/2014/main" id="{A177ACFD-69E8-410F-DBF9-A3A66368DBE0}"/>
              </a:ext>
            </a:extLst>
          </p:cNvPr>
          <p:cNvPicPr>
            <a:picLocks noChangeAspect="1"/>
          </p:cNvPicPr>
          <p:nvPr/>
        </p:nvPicPr>
        <p:blipFill>
          <a:blip r:embed="rId4"/>
          <a:stretch>
            <a:fillRect/>
          </a:stretch>
        </p:blipFill>
        <p:spPr>
          <a:xfrm>
            <a:off x="1799380" y="2706847"/>
            <a:ext cx="9442129" cy="3528853"/>
          </a:xfrm>
          <a:prstGeom prst="rect">
            <a:avLst/>
          </a:prstGeom>
        </p:spPr>
      </p:pic>
    </p:spTree>
    <p:extLst>
      <p:ext uri="{BB962C8B-B14F-4D97-AF65-F5344CB8AC3E}">
        <p14:creationId xmlns:p14="http://schemas.microsoft.com/office/powerpoint/2010/main" val="1802733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9122883" y="6372272"/>
            <a:ext cx="2743200" cy="365125"/>
          </a:xfrm>
        </p:spPr>
        <p:txBody>
          <a:bodyPr/>
          <a:lstStyle/>
          <a:p>
            <a:fld id="{4F3D2373-CFE7-4D18-8C4A-457196F6D0B6}" type="slidenum">
              <a:rPr lang="tr-TR" smtClean="0"/>
              <a:t>8</a:t>
            </a:fld>
            <a:endParaRPr lang="tr-TR"/>
          </a:p>
        </p:txBody>
      </p:sp>
      <p:grpSp>
        <p:nvGrpSpPr>
          <p:cNvPr id="2" name="Group 1"/>
          <p:cNvGrpSpPr/>
          <p:nvPr/>
        </p:nvGrpSpPr>
        <p:grpSpPr>
          <a:xfrm>
            <a:off x="125699" y="11915"/>
            <a:ext cx="11740384" cy="6362903"/>
            <a:chOff x="55749" y="55755"/>
            <a:chExt cx="11740384" cy="6362903"/>
          </a:xfrm>
        </p:grpSpPr>
        <p:pic>
          <p:nvPicPr>
            <p:cNvPr id="1026" name="Picture 2" descr="C:\Users\ssancaktar\Documents\Projects\Web Site\AsyaPortLogo-0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749" y="55755"/>
              <a:ext cx="1811698" cy="1282390"/>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Connector 6"/>
            <p:cNvCxnSpPr/>
            <p:nvPr/>
          </p:nvCxnSpPr>
          <p:spPr>
            <a:xfrm>
              <a:off x="522253" y="1170886"/>
              <a:ext cx="11273880"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522253" y="6418658"/>
              <a:ext cx="11273880"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grpSp>
      <p:sp>
        <p:nvSpPr>
          <p:cNvPr id="6" name="TextBox 5"/>
          <p:cNvSpPr txBox="1"/>
          <p:nvPr/>
        </p:nvSpPr>
        <p:spPr>
          <a:xfrm>
            <a:off x="1310532" y="1236701"/>
            <a:ext cx="10289265" cy="5074787"/>
          </a:xfrm>
          <a:prstGeom prst="rect">
            <a:avLst/>
          </a:prstGeom>
          <a:noFill/>
        </p:spPr>
        <p:txBody>
          <a:bodyPr wrap="square" rtlCol="0">
            <a:spAutoFit/>
          </a:bodyPr>
          <a:lstStyle/>
          <a:p>
            <a:pPr marL="290830" marR="4445" indent="-226060">
              <a:lnSpc>
                <a:spcPct val="109000"/>
              </a:lnSpc>
            </a:pPr>
            <a:r>
              <a:rPr lang="en-GB" sz="1600" dirty="0">
                <a:solidFill>
                  <a:srgbClr val="000000"/>
                </a:solidFill>
                <a:effectLst/>
                <a:ea typeface="Times New Roman" panose="02020603050405020304" pitchFamily="18" charset="0"/>
              </a:rPr>
              <a:t>     </a:t>
            </a:r>
            <a:r>
              <a:rPr lang="tr-TR" sz="1800" b="1" dirty="0">
                <a:effectLst/>
                <a:latin typeface="Times New Roman" panose="02020603050405020304" pitchFamily="18" charset="0"/>
                <a:ea typeface="Calibri" panose="020F0502020204030204" pitchFamily="34" charset="0"/>
              </a:rPr>
              <a:t>INTEGRATED MANAGEMENT SYSTEM POLICY</a:t>
            </a:r>
            <a:endParaRPr lang="en-GB" sz="1600" dirty="0">
              <a:solidFill>
                <a:srgbClr val="000000"/>
              </a:solidFill>
              <a:effectLst/>
              <a:ea typeface="Times New Roman" panose="02020603050405020304" pitchFamily="18" charset="0"/>
            </a:endParaRPr>
          </a:p>
          <a:p>
            <a:pPr marL="290830" marR="4445" indent="-226060">
              <a:lnSpc>
                <a:spcPct val="109000"/>
              </a:lnSpc>
            </a:pPr>
            <a:r>
              <a:rPr lang="en-GB" sz="2000" dirty="0">
                <a:solidFill>
                  <a:srgbClr val="000000"/>
                </a:solidFill>
                <a:effectLst/>
                <a:ea typeface="Times New Roman" panose="02020603050405020304" pitchFamily="18" charset="0"/>
              </a:rPr>
              <a:t>   </a:t>
            </a:r>
          </a:p>
          <a:p>
            <a:pPr marL="290830" marR="4445" indent="-226060">
              <a:lnSpc>
                <a:spcPct val="109000"/>
              </a:lnSpc>
            </a:pPr>
            <a:r>
              <a:rPr lang="en-GB" sz="2000" dirty="0">
                <a:solidFill>
                  <a:srgbClr val="000000"/>
                </a:solidFill>
                <a:ea typeface="Times New Roman" panose="02020603050405020304" pitchFamily="18" charset="0"/>
              </a:rPr>
              <a:t>   </a:t>
            </a:r>
            <a:r>
              <a:rPr lang="tr-TR" sz="2000" dirty="0">
                <a:solidFill>
                  <a:srgbClr val="000000"/>
                </a:solidFill>
                <a:effectLst/>
                <a:ea typeface="Times New Roman" panose="02020603050405020304" pitchFamily="18" charset="0"/>
              </a:rPr>
              <a:t>T</a:t>
            </a:r>
            <a:r>
              <a:rPr lang="en-GB" sz="2000" dirty="0">
                <a:solidFill>
                  <a:srgbClr val="000000"/>
                </a:solidFill>
                <a:effectLst/>
                <a:ea typeface="Times New Roman" panose="02020603050405020304" pitchFamily="18" charset="0"/>
              </a:rPr>
              <a:t>ü</a:t>
            </a:r>
            <a:r>
              <a:rPr lang="tr-TR" sz="2000" dirty="0">
                <a:solidFill>
                  <a:srgbClr val="000000"/>
                </a:solidFill>
                <a:effectLst/>
                <a:ea typeface="Times New Roman" panose="02020603050405020304" pitchFamily="18" charset="0"/>
              </a:rPr>
              <a:t>rk</a:t>
            </a:r>
            <a:r>
              <a:rPr lang="en-GB" sz="2000" dirty="0" err="1">
                <a:solidFill>
                  <a:srgbClr val="000000"/>
                </a:solidFill>
                <a:effectLst/>
                <a:ea typeface="Times New Roman" panose="02020603050405020304" pitchFamily="18" charset="0"/>
              </a:rPr>
              <a:t>i</a:t>
            </a:r>
            <a:r>
              <a:rPr lang="tr-TR" sz="2000" dirty="0">
                <a:solidFill>
                  <a:srgbClr val="000000"/>
                </a:solidFill>
                <a:effectLst/>
                <a:ea typeface="Times New Roman" panose="02020603050405020304" pitchFamily="18" charset="0"/>
              </a:rPr>
              <a:t>y</a:t>
            </a:r>
            <a:r>
              <a:rPr lang="en-GB" sz="2000" dirty="0">
                <a:solidFill>
                  <a:srgbClr val="000000"/>
                </a:solidFill>
                <a:effectLst/>
                <a:ea typeface="Times New Roman" panose="02020603050405020304" pitchFamily="18" charset="0"/>
              </a:rPr>
              <a:t>e</a:t>
            </a:r>
            <a:r>
              <a:rPr lang="tr-TR" sz="2000" dirty="0">
                <a:solidFill>
                  <a:srgbClr val="000000"/>
                </a:solidFill>
                <a:effectLst/>
                <a:ea typeface="Times New Roman" panose="02020603050405020304" pitchFamily="18" charset="0"/>
              </a:rPr>
              <a:t>'s first transit container port, Asyaport Liman A.Ş. Contributing to the country's economy with its continuous</a:t>
            </a:r>
            <a:r>
              <a:rPr lang="en-GB" sz="2000" dirty="0">
                <a:solidFill>
                  <a:srgbClr val="000000"/>
                </a:solidFill>
                <a:effectLst/>
                <a:ea typeface="Times New Roman" panose="02020603050405020304" pitchFamily="18" charset="0"/>
              </a:rPr>
              <a:t> </a:t>
            </a:r>
            <a:r>
              <a:rPr lang="tr-TR" sz="2000" dirty="0">
                <a:solidFill>
                  <a:srgbClr val="000000"/>
                </a:solidFill>
                <a:effectLst/>
                <a:ea typeface="Times New Roman" panose="02020603050405020304" pitchFamily="18" charset="0"/>
              </a:rPr>
              <a:t>growth and investments as a logistics center; It is T</a:t>
            </a:r>
            <a:r>
              <a:rPr lang="en-GB" sz="2000" dirty="0">
                <a:solidFill>
                  <a:srgbClr val="000000"/>
                </a:solidFill>
                <a:effectLst/>
                <a:ea typeface="Times New Roman" panose="02020603050405020304" pitchFamily="18" charset="0"/>
              </a:rPr>
              <a:t>ü</a:t>
            </a:r>
            <a:r>
              <a:rPr lang="tr-TR" sz="2000" dirty="0">
                <a:solidFill>
                  <a:srgbClr val="000000"/>
                </a:solidFill>
                <a:effectLst/>
                <a:ea typeface="Times New Roman" panose="02020603050405020304" pitchFamily="18" charset="0"/>
              </a:rPr>
              <a:t>rk</a:t>
            </a:r>
            <a:r>
              <a:rPr lang="en-GB" sz="2000" dirty="0" err="1">
                <a:solidFill>
                  <a:srgbClr val="000000"/>
                </a:solidFill>
                <a:effectLst/>
                <a:ea typeface="Times New Roman" panose="02020603050405020304" pitchFamily="18" charset="0"/>
              </a:rPr>
              <a:t>i</a:t>
            </a:r>
            <a:r>
              <a:rPr lang="tr-TR" sz="2000" dirty="0">
                <a:solidFill>
                  <a:srgbClr val="000000"/>
                </a:solidFill>
                <a:effectLst/>
                <a:ea typeface="Times New Roman" panose="02020603050405020304" pitchFamily="18" charset="0"/>
              </a:rPr>
              <a:t>y</a:t>
            </a:r>
            <a:r>
              <a:rPr lang="en-GB" sz="2000" dirty="0">
                <a:solidFill>
                  <a:srgbClr val="000000"/>
                </a:solidFill>
                <a:effectLst/>
                <a:ea typeface="Times New Roman" panose="02020603050405020304" pitchFamily="18" charset="0"/>
              </a:rPr>
              <a:t>e</a:t>
            </a:r>
            <a:r>
              <a:rPr lang="tr-TR" sz="2000" dirty="0">
                <a:solidFill>
                  <a:srgbClr val="000000"/>
                </a:solidFill>
                <a:effectLst/>
                <a:ea typeface="Times New Roman" panose="02020603050405020304" pitchFamily="18" charset="0"/>
              </a:rPr>
              <a:t>'s gateway to the World, which takes care of the environment and people in every period of its main business, and thinks of expansion as well as today. In this direction;</a:t>
            </a:r>
            <a:endParaRPr lang="en-GB" sz="2000" dirty="0">
              <a:solidFill>
                <a:srgbClr val="000000"/>
              </a:solidFill>
              <a:effectLst/>
              <a:ea typeface="Times New Roman" panose="02020603050405020304" pitchFamily="18" charset="0"/>
            </a:endParaRPr>
          </a:p>
          <a:p>
            <a:pPr marL="290830" marR="4445" indent="-226060" algn="just">
              <a:lnSpc>
                <a:spcPct val="109000"/>
              </a:lnSpc>
            </a:pPr>
            <a:r>
              <a:rPr lang="tr-TR" sz="2000" dirty="0">
                <a:solidFill>
                  <a:srgbClr val="000000"/>
                </a:solidFill>
                <a:effectLst/>
                <a:ea typeface="Times New Roman" panose="02020603050405020304" pitchFamily="18" charset="0"/>
              </a:rPr>
              <a:t>• To meet the requirements of customers and all interested parties and to provide customer visits,</a:t>
            </a:r>
            <a:endParaRPr lang="en-GB" sz="2000" dirty="0">
              <a:solidFill>
                <a:srgbClr val="000000"/>
              </a:solidFill>
              <a:effectLst/>
              <a:ea typeface="Times New Roman" panose="02020603050405020304" pitchFamily="18" charset="0"/>
            </a:endParaRPr>
          </a:p>
          <a:p>
            <a:pPr marL="290830" marR="4445" indent="-226060" algn="just">
              <a:lnSpc>
                <a:spcPct val="109000"/>
              </a:lnSpc>
            </a:pPr>
            <a:r>
              <a:rPr lang="tr-TR" sz="2000" dirty="0">
                <a:solidFill>
                  <a:srgbClr val="000000"/>
                </a:solidFill>
                <a:effectLst/>
                <a:ea typeface="Times New Roman" panose="02020603050405020304" pitchFamily="18" charset="0"/>
              </a:rPr>
              <a:t>• To provide human, information, technology and financial resources for the effective use of Integrated Management Systems,</a:t>
            </a:r>
            <a:endParaRPr lang="en-GB" sz="2000" dirty="0">
              <a:solidFill>
                <a:srgbClr val="000000"/>
              </a:solidFill>
              <a:effectLst/>
              <a:ea typeface="Times New Roman" panose="02020603050405020304" pitchFamily="18" charset="0"/>
            </a:endParaRPr>
          </a:p>
          <a:p>
            <a:pPr marL="290830" marR="4445" indent="-226060" algn="just">
              <a:lnSpc>
                <a:spcPct val="109000"/>
              </a:lnSpc>
            </a:pPr>
            <a:r>
              <a:rPr lang="tr-TR" sz="2000" dirty="0">
                <a:solidFill>
                  <a:srgbClr val="000000"/>
                </a:solidFill>
                <a:effectLst/>
                <a:ea typeface="Times New Roman" panose="02020603050405020304" pitchFamily="18" charset="0"/>
              </a:rPr>
              <a:t>• To fully comply with all legal and other eligibility requirements in our activities,</a:t>
            </a:r>
            <a:endParaRPr lang="en-GB" sz="2000" dirty="0">
              <a:solidFill>
                <a:srgbClr val="000000"/>
              </a:solidFill>
              <a:effectLst/>
              <a:ea typeface="Times New Roman" panose="02020603050405020304" pitchFamily="18" charset="0"/>
            </a:endParaRPr>
          </a:p>
          <a:p>
            <a:pPr marL="290830" marR="4445" indent="-226060" algn="just">
              <a:lnSpc>
                <a:spcPct val="109000"/>
              </a:lnSpc>
            </a:pPr>
            <a:r>
              <a:rPr lang="tr-TR" sz="2000" dirty="0">
                <a:solidFill>
                  <a:srgbClr val="000000"/>
                </a:solidFill>
                <a:effectLst/>
                <a:ea typeface="Times New Roman" panose="02020603050405020304" pitchFamily="18" charset="0"/>
              </a:rPr>
              <a:t>• Achieving measurable targets related to Environmental Quality, Occupational Health and Safety, Energy Management Systems and the continuous results of our management systems by making good use of port industry and transportation practices,</a:t>
            </a:r>
            <a:endParaRPr lang="en-GB" sz="2000" dirty="0">
              <a:solidFill>
                <a:srgbClr val="000000"/>
              </a:solidFill>
              <a:effectLst/>
              <a:ea typeface="Times New Roman" panose="02020603050405020304" pitchFamily="18" charset="0"/>
            </a:endParaRPr>
          </a:p>
          <a:p>
            <a:pPr marL="290830" marR="4445" indent="-226060" algn="just">
              <a:lnSpc>
                <a:spcPct val="109000"/>
              </a:lnSpc>
            </a:pPr>
            <a:r>
              <a:rPr lang="tr-TR" sz="2000" dirty="0">
                <a:solidFill>
                  <a:srgbClr val="000000"/>
                </a:solidFill>
                <a:effectLst/>
                <a:ea typeface="Times New Roman" panose="02020603050405020304" pitchFamily="18" charset="0"/>
              </a:rPr>
              <a:t>• To reduce the Occupational Health and Safety risks to an acceptable level,</a:t>
            </a:r>
            <a:endParaRPr lang="en-GB" sz="2000" dirty="0">
              <a:solidFill>
                <a:srgbClr val="000000"/>
              </a:solidFill>
              <a:effectLst/>
              <a:ea typeface="Times New Roman" panose="02020603050405020304" pitchFamily="18" charset="0"/>
            </a:endParaRPr>
          </a:p>
        </p:txBody>
      </p:sp>
      <p:sp>
        <p:nvSpPr>
          <p:cNvPr id="8" name="TextBox 7">
            <a:extLst>
              <a:ext uri="{FF2B5EF4-FFF2-40B4-BE49-F238E27FC236}">
                <a16:creationId xmlns:a16="http://schemas.microsoft.com/office/drawing/2014/main" id="{1707DD42-B5E7-4979-1DD8-58BEE3F15538}"/>
              </a:ext>
            </a:extLst>
          </p:cNvPr>
          <p:cNvSpPr txBox="1"/>
          <p:nvPr/>
        </p:nvSpPr>
        <p:spPr>
          <a:xfrm>
            <a:off x="1714128" y="535216"/>
            <a:ext cx="6154864" cy="369332"/>
          </a:xfrm>
          <a:prstGeom prst="rect">
            <a:avLst/>
          </a:prstGeom>
          <a:noFill/>
        </p:spPr>
        <p:txBody>
          <a:bodyPr wrap="square">
            <a:spAutoFit/>
          </a:bodyPr>
          <a:lstStyle/>
          <a:p>
            <a:r>
              <a:rPr lang="en-US" sz="1800" b="1" dirty="0"/>
              <a:t>ENVIRONMENTAL REPORT 2022 </a:t>
            </a:r>
            <a:endParaRPr lang="en-GB" sz="1800" b="1" dirty="0"/>
          </a:p>
        </p:txBody>
      </p:sp>
    </p:spTree>
    <p:extLst>
      <p:ext uri="{BB962C8B-B14F-4D97-AF65-F5344CB8AC3E}">
        <p14:creationId xmlns:p14="http://schemas.microsoft.com/office/powerpoint/2010/main" val="2067802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9122883" y="6372272"/>
            <a:ext cx="2743200" cy="365125"/>
          </a:xfrm>
        </p:spPr>
        <p:txBody>
          <a:bodyPr/>
          <a:lstStyle/>
          <a:p>
            <a:fld id="{4F3D2373-CFE7-4D18-8C4A-457196F6D0B6}" type="slidenum">
              <a:rPr lang="tr-TR" smtClean="0"/>
              <a:t>9</a:t>
            </a:fld>
            <a:endParaRPr lang="tr-TR"/>
          </a:p>
        </p:txBody>
      </p:sp>
      <p:grpSp>
        <p:nvGrpSpPr>
          <p:cNvPr id="2" name="Group 1"/>
          <p:cNvGrpSpPr/>
          <p:nvPr/>
        </p:nvGrpSpPr>
        <p:grpSpPr>
          <a:xfrm>
            <a:off x="125699" y="11915"/>
            <a:ext cx="11740384" cy="6362903"/>
            <a:chOff x="55749" y="55755"/>
            <a:chExt cx="11740384" cy="6362903"/>
          </a:xfrm>
        </p:grpSpPr>
        <p:pic>
          <p:nvPicPr>
            <p:cNvPr id="1026" name="Picture 2" descr="C:\Users\ssancaktar\Documents\Projects\Web Site\AsyaPortLogo-0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749" y="55755"/>
              <a:ext cx="1811698" cy="1282390"/>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Connector 6"/>
            <p:cNvCxnSpPr/>
            <p:nvPr/>
          </p:nvCxnSpPr>
          <p:spPr>
            <a:xfrm>
              <a:off x="522253" y="1170886"/>
              <a:ext cx="11273880"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522253" y="6418658"/>
              <a:ext cx="11273880"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grpSp>
      <p:sp>
        <p:nvSpPr>
          <p:cNvPr id="6" name="TextBox 5"/>
          <p:cNvSpPr txBox="1"/>
          <p:nvPr/>
        </p:nvSpPr>
        <p:spPr>
          <a:xfrm>
            <a:off x="592203" y="1723195"/>
            <a:ext cx="10295314" cy="3415743"/>
          </a:xfrm>
          <a:prstGeom prst="rect">
            <a:avLst/>
          </a:prstGeom>
          <a:noFill/>
        </p:spPr>
        <p:txBody>
          <a:bodyPr wrap="square" rtlCol="0">
            <a:spAutoFit/>
          </a:bodyPr>
          <a:lstStyle/>
          <a:p>
            <a:pPr algn="just">
              <a:lnSpc>
                <a:spcPct val="115000"/>
              </a:lnSpc>
            </a:pPr>
            <a:r>
              <a:rPr lang="en-US" sz="1800" b="1" dirty="0">
                <a:effectLst/>
                <a:ea typeface="Calibri" panose="020F0502020204030204" pitchFamily="34" charset="0"/>
                <a:cs typeface="Times New Roman" panose="02020603050405020304" pitchFamily="18" charset="0"/>
              </a:rPr>
              <a:t>ASYAPORT INTEGRATED MANAGEMENT SYSTEM POLICY</a:t>
            </a:r>
            <a:endParaRPr lang="en-US" sz="1800" dirty="0">
              <a:effectLst/>
              <a:ea typeface="Calibri" panose="020F0502020204030204" pitchFamily="34" charset="0"/>
              <a:cs typeface="Times New Roman" panose="02020603050405020304" pitchFamily="18" charset="0"/>
            </a:endParaRPr>
          </a:p>
          <a:p>
            <a:pPr marL="290830" marR="4445" indent="-226060" algn="just">
              <a:lnSpc>
                <a:spcPct val="109000"/>
              </a:lnSpc>
            </a:pPr>
            <a:r>
              <a:rPr lang="tr-TR" dirty="0">
                <a:solidFill>
                  <a:srgbClr val="000000"/>
                </a:solidFill>
                <a:effectLst/>
                <a:ea typeface="Times New Roman" panose="02020603050405020304" pitchFamily="18" charset="0"/>
              </a:rPr>
              <a:t>• To create a safe working environment by considering the Occupational Health and Safety hazards and risks,</a:t>
            </a:r>
            <a:endParaRPr lang="en-GB" dirty="0">
              <a:solidFill>
                <a:srgbClr val="000000"/>
              </a:solidFill>
              <a:effectLst/>
              <a:ea typeface="Times New Roman" panose="02020603050405020304" pitchFamily="18" charset="0"/>
            </a:endParaRPr>
          </a:p>
          <a:p>
            <a:pPr marL="290830" marR="4445" indent="-226060" algn="just">
              <a:lnSpc>
                <a:spcPct val="109000"/>
              </a:lnSpc>
            </a:pPr>
            <a:r>
              <a:rPr lang="tr-TR" dirty="0">
                <a:solidFill>
                  <a:srgbClr val="000000"/>
                </a:solidFill>
                <a:effectLst/>
                <a:ea typeface="Times New Roman" panose="02020603050405020304" pitchFamily="18" charset="0"/>
              </a:rPr>
              <a:t>• To take measures to reduce our wastes and to ensure that they are recovered through recycling,</a:t>
            </a:r>
            <a:endParaRPr lang="en-GB" dirty="0">
              <a:solidFill>
                <a:srgbClr val="000000"/>
              </a:solidFill>
              <a:effectLst/>
              <a:ea typeface="Times New Roman" panose="02020603050405020304" pitchFamily="18" charset="0"/>
            </a:endParaRPr>
          </a:p>
          <a:p>
            <a:pPr marL="290830" marR="4445" indent="-226060" algn="just">
              <a:lnSpc>
                <a:spcPct val="109000"/>
              </a:lnSpc>
            </a:pPr>
            <a:r>
              <a:rPr lang="tr-TR" dirty="0">
                <a:solidFill>
                  <a:srgbClr val="000000"/>
                </a:solidFill>
                <a:effectLst/>
                <a:ea typeface="Times New Roman" panose="02020603050405020304" pitchFamily="18" charset="0"/>
              </a:rPr>
              <a:t>• To reduce greenhouse gas emissions,</a:t>
            </a:r>
            <a:endParaRPr lang="en-GB" dirty="0">
              <a:solidFill>
                <a:srgbClr val="000000"/>
              </a:solidFill>
              <a:effectLst/>
              <a:ea typeface="Times New Roman" panose="02020603050405020304" pitchFamily="18" charset="0"/>
            </a:endParaRPr>
          </a:p>
          <a:p>
            <a:pPr marL="290830" marR="4445" indent="-226060" algn="just">
              <a:lnSpc>
                <a:spcPct val="109000"/>
              </a:lnSpc>
            </a:pPr>
            <a:r>
              <a:rPr lang="tr-TR" dirty="0">
                <a:solidFill>
                  <a:srgbClr val="000000"/>
                </a:solidFill>
                <a:effectLst/>
                <a:ea typeface="Times New Roman" panose="02020603050405020304" pitchFamily="18" charset="0"/>
              </a:rPr>
              <a:t>• Focusing on people and assignment by targeting our environment,</a:t>
            </a:r>
            <a:endParaRPr lang="en-GB" dirty="0">
              <a:solidFill>
                <a:srgbClr val="000000"/>
              </a:solidFill>
              <a:effectLst/>
              <a:ea typeface="Times New Roman" panose="02020603050405020304" pitchFamily="18" charset="0"/>
            </a:endParaRPr>
          </a:p>
          <a:p>
            <a:pPr marL="290830" marR="4445" indent="-226060" algn="just">
              <a:lnSpc>
                <a:spcPct val="109000"/>
              </a:lnSpc>
            </a:pPr>
            <a:r>
              <a:rPr lang="tr-TR" dirty="0">
                <a:solidFill>
                  <a:srgbClr val="000000"/>
                </a:solidFill>
                <a:effectLst/>
                <a:ea typeface="Times New Roman" panose="02020603050405020304" pitchFamily="18" charset="0"/>
              </a:rPr>
              <a:t>• Efficient use of raw materials, energy and natural resources,</a:t>
            </a:r>
            <a:endParaRPr lang="en-GB" dirty="0">
              <a:solidFill>
                <a:srgbClr val="000000"/>
              </a:solidFill>
              <a:effectLst/>
              <a:ea typeface="Times New Roman" panose="02020603050405020304" pitchFamily="18" charset="0"/>
            </a:endParaRPr>
          </a:p>
          <a:p>
            <a:pPr marL="290830" marR="4445" indent="-226060" algn="just">
              <a:lnSpc>
                <a:spcPct val="109000"/>
              </a:lnSpc>
            </a:pPr>
            <a:r>
              <a:rPr lang="tr-TR" dirty="0">
                <a:solidFill>
                  <a:srgbClr val="000000"/>
                </a:solidFill>
                <a:effectLst/>
                <a:ea typeface="Times New Roman" panose="02020603050405020304" pitchFamily="18" charset="0"/>
              </a:rPr>
              <a:t>• To ensure the protection of ecosystems, sea creatures and all biodiversity,</a:t>
            </a:r>
            <a:endParaRPr lang="en-GB" dirty="0">
              <a:solidFill>
                <a:srgbClr val="000000"/>
              </a:solidFill>
              <a:effectLst/>
              <a:ea typeface="Times New Roman" panose="02020603050405020304" pitchFamily="18" charset="0"/>
            </a:endParaRPr>
          </a:p>
          <a:p>
            <a:pPr marL="290830" marR="4445" indent="-226060" algn="just">
              <a:lnSpc>
                <a:spcPct val="109000"/>
              </a:lnSpc>
            </a:pPr>
            <a:r>
              <a:rPr lang="tr-TR" dirty="0">
                <a:solidFill>
                  <a:srgbClr val="000000"/>
                </a:solidFill>
                <a:effectLst/>
                <a:ea typeface="Times New Roman" panose="02020603050405020304" pitchFamily="18" charset="0"/>
              </a:rPr>
              <a:t>• To be prepared at the maximum level in order to minimize an accident or incident that may occur in the port,</a:t>
            </a:r>
            <a:endParaRPr lang="en-GB" dirty="0">
              <a:solidFill>
                <a:srgbClr val="000000"/>
              </a:solidFill>
              <a:effectLst/>
              <a:ea typeface="Times New Roman" panose="02020603050405020304" pitchFamily="18" charset="0"/>
            </a:endParaRPr>
          </a:p>
          <a:p>
            <a:pPr marL="290830" marR="4445" indent="-226060" algn="just">
              <a:lnSpc>
                <a:spcPct val="109000"/>
              </a:lnSpc>
            </a:pPr>
            <a:r>
              <a:rPr lang="tr-TR" dirty="0">
                <a:solidFill>
                  <a:srgbClr val="000000"/>
                </a:solidFill>
                <a:effectLst/>
                <a:ea typeface="Times New Roman" panose="02020603050405020304" pitchFamily="18" charset="0"/>
              </a:rPr>
              <a:t>• To ensure that our employees and employees benefit and contribute,</a:t>
            </a:r>
            <a:endParaRPr lang="en-GB" dirty="0">
              <a:solidFill>
                <a:srgbClr val="000000"/>
              </a:solidFill>
              <a:effectLst/>
              <a:ea typeface="Times New Roman" panose="02020603050405020304" pitchFamily="18" charset="0"/>
            </a:endParaRPr>
          </a:p>
        </p:txBody>
      </p:sp>
      <p:sp>
        <p:nvSpPr>
          <p:cNvPr id="8" name="TextBox 7">
            <a:extLst>
              <a:ext uri="{FF2B5EF4-FFF2-40B4-BE49-F238E27FC236}">
                <a16:creationId xmlns:a16="http://schemas.microsoft.com/office/drawing/2014/main" id="{B08641AD-DD75-E941-D984-7ED22498FD9D}"/>
              </a:ext>
            </a:extLst>
          </p:cNvPr>
          <p:cNvSpPr txBox="1"/>
          <p:nvPr/>
        </p:nvSpPr>
        <p:spPr>
          <a:xfrm>
            <a:off x="1714128" y="535216"/>
            <a:ext cx="6098146" cy="369332"/>
          </a:xfrm>
          <a:prstGeom prst="rect">
            <a:avLst/>
          </a:prstGeom>
          <a:noFill/>
        </p:spPr>
        <p:txBody>
          <a:bodyPr wrap="square">
            <a:spAutoFit/>
          </a:bodyPr>
          <a:lstStyle/>
          <a:p>
            <a:r>
              <a:rPr lang="en-US" sz="1800" b="1" dirty="0"/>
              <a:t>ENVIRONMENTAL REPORT 2022 </a:t>
            </a:r>
            <a:endParaRPr lang="en-GB" sz="1800" b="1" dirty="0"/>
          </a:p>
        </p:txBody>
      </p:sp>
    </p:spTree>
    <p:extLst>
      <p:ext uri="{BB962C8B-B14F-4D97-AF65-F5344CB8AC3E}">
        <p14:creationId xmlns:p14="http://schemas.microsoft.com/office/powerpoint/2010/main" val="1076556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7286</TotalTime>
  <Words>2924</Words>
  <Application>Microsoft Office PowerPoint</Application>
  <PresentationFormat>Geniş ekran</PresentationFormat>
  <Paragraphs>278</Paragraphs>
  <Slides>30</Slides>
  <Notes>29</Notes>
  <HiddenSlides>0</HiddenSlides>
  <MMClips>0</MMClips>
  <ScaleCrop>false</ScaleCrop>
  <HeadingPairs>
    <vt:vector size="6" baseType="variant">
      <vt:variant>
        <vt:lpstr>Kullanılan Yazı Tipleri</vt:lpstr>
      </vt:variant>
      <vt:variant>
        <vt:i4>5</vt:i4>
      </vt:variant>
      <vt:variant>
        <vt:lpstr>Tema</vt:lpstr>
      </vt:variant>
      <vt:variant>
        <vt:i4>1</vt:i4>
      </vt:variant>
      <vt:variant>
        <vt:lpstr>Slayt Başlıkları</vt:lpstr>
      </vt:variant>
      <vt:variant>
        <vt:i4>30</vt:i4>
      </vt:variant>
    </vt:vector>
  </HeadingPairs>
  <TitlesOfParts>
    <vt:vector size="36" baseType="lpstr">
      <vt:lpstr>Arial</vt:lpstr>
      <vt:lpstr>Calibri</vt:lpstr>
      <vt:lpstr>Calibri Light</vt:lpstr>
      <vt:lpstr>Times New Roman</vt:lpstr>
      <vt:lpstr>Wingdings</vt:lpstr>
      <vt:lpstr>Office Theme</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Veysel Gözetleyen</dc:creator>
  <cp:lastModifiedBy>Cansu Dalgic</cp:lastModifiedBy>
  <cp:revision>406</cp:revision>
  <dcterms:created xsi:type="dcterms:W3CDTF">2014-05-06T06:13:40Z</dcterms:created>
  <dcterms:modified xsi:type="dcterms:W3CDTF">2023-02-24T05:39:31Z</dcterms:modified>
</cp:coreProperties>
</file>